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handoutMasterIdLst>
    <p:handoutMasterId r:id="rId32"/>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2658B312-6D1D-416A-8DDF-8D885ADAEB71}" type="datetimeFigureOut">
              <a:rPr lang="ar-IQ" smtClean="0"/>
              <a:pPr/>
              <a:t>13/04/1447</a:t>
            </a:fld>
            <a:endParaRPr lang="ar-IQ"/>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C69929A2-E476-48E5-AE6C-E4D9A84CD3E7}" type="slidenum">
              <a:rPr lang="ar-IQ" smtClean="0"/>
              <a:pPr/>
              <a:t>‹#›</a:t>
            </a:fld>
            <a:endParaRPr lang="ar-IQ"/>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88412C48-7731-4673-AB5C-C2E23A7DCE78}" type="datetimeFigureOut">
              <a:rPr lang="ar-IQ" smtClean="0"/>
              <a:pPr/>
              <a:t>13/04/1447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0B76D12-FDC0-45CF-AEE6-C9A096F353FA}"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8412C48-7731-4673-AB5C-C2E23A7DCE78}" type="datetimeFigureOut">
              <a:rPr lang="ar-IQ" smtClean="0"/>
              <a:pPr/>
              <a:t>13/04/1447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0B76D12-FDC0-45CF-AEE6-C9A096F353F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8412C48-7731-4673-AB5C-C2E23A7DCE78}" type="datetimeFigureOut">
              <a:rPr lang="ar-IQ" smtClean="0"/>
              <a:pPr/>
              <a:t>13/04/1447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0B76D12-FDC0-45CF-AEE6-C9A096F353FA}"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88412C48-7731-4673-AB5C-C2E23A7DCE78}" type="datetimeFigureOut">
              <a:rPr lang="ar-IQ" smtClean="0"/>
              <a:pPr/>
              <a:t>13/04/1447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0B76D12-FDC0-45CF-AEE6-C9A096F353FA}"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8412C48-7731-4673-AB5C-C2E23A7DCE78}" type="datetimeFigureOut">
              <a:rPr lang="ar-IQ" smtClean="0"/>
              <a:pPr/>
              <a:t>13/04/1447</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0B76D12-FDC0-45CF-AEE6-C9A096F353FA}"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88412C48-7731-4673-AB5C-C2E23A7DCE78}" type="datetimeFigureOut">
              <a:rPr lang="ar-IQ" smtClean="0"/>
              <a:pPr/>
              <a:t>13/04/1447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0B76D12-FDC0-45CF-AEE6-C9A096F353FA}"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88412C48-7731-4673-AB5C-C2E23A7DCE78}" type="datetimeFigureOut">
              <a:rPr lang="ar-IQ" smtClean="0"/>
              <a:pPr/>
              <a:t>13/04/1447</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0B76D12-FDC0-45CF-AEE6-C9A096F353FA}"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88412C48-7731-4673-AB5C-C2E23A7DCE78}" type="datetimeFigureOut">
              <a:rPr lang="ar-IQ" smtClean="0"/>
              <a:pPr/>
              <a:t>13/04/1447</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0B76D12-FDC0-45CF-AEE6-C9A096F353FA}"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8412C48-7731-4673-AB5C-C2E23A7DCE78}" type="datetimeFigureOut">
              <a:rPr lang="ar-IQ" smtClean="0"/>
              <a:pPr/>
              <a:t>13/04/1447</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0B76D12-FDC0-45CF-AEE6-C9A096F353FA}"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8412C48-7731-4673-AB5C-C2E23A7DCE78}" type="datetimeFigureOut">
              <a:rPr lang="ar-IQ" smtClean="0"/>
              <a:pPr/>
              <a:t>13/04/1447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0B76D12-FDC0-45CF-AEE6-C9A096F353FA}"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8412C48-7731-4673-AB5C-C2E23A7DCE78}" type="datetimeFigureOut">
              <a:rPr lang="ar-IQ" smtClean="0"/>
              <a:pPr/>
              <a:t>13/04/1447</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0B76D12-FDC0-45CF-AEE6-C9A096F353FA}"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8412C48-7731-4673-AB5C-C2E23A7DCE78}" type="datetimeFigureOut">
              <a:rPr lang="ar-IQ" smtClean="0"/>
              <a:pPr/>
              <a:t>13/04/1447</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0B76D12-FDC0-45CF-AEE6-C9A096F353FA}"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url=https://decotechent.com/debakey-atraumatic-blood-vessel-forceps-1950.html&amp;psig=AOvVaw3nrbKQL6mj_gFlb964UJiJ&amp;ust=1607477331920000&amp;source=images&amp;cd=vfe&amp;ved=0CA0QjhxqFwoTCOCI-fWdve0CFQAAAAAdAAAAABAI" TargetMode="Externa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a:t>Instrument and Tissue Handling Techniques</a:t>
            </a:r>
            <a:endParaRPr lang="ar-IQ"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2852"/>
            <a:ext cx="9144000" cy="2071702"/>
          </a:xfrm>
        </p:spPr>
        <p:txBody>
          <a:bodyPr>
            <a:noAutofit/>
          </a:bodyPr>
          <a:lstStyle/>
          <a:p>
            <a:pPr algn="l" rtl="0"/>
            <a:r>
              <a:rPr lang="en-US" sz="2400" dirty="0"/>
              <a:t>Curved scissors offer greater maneuverability and visibility, whereas straight scissors provide greater mechanical advantage for cutting dense tissue</a:t>
            </a:r>
            <a:r>
              <a:rPr lang="en-US" sz="2400" dirty="0" smtClean="0"/>
              <a:t>.</a:t>
            </a:r>
          </a:p>
          <a:p>
            <a:pPr algn="r"/>
            <a:r>
              <a:rPr lang="ar-IQ" sz="2400" dirty="0" smtClean="0"/>
              <a:t>يوفر المقص المنحني قدرة أكبر على المناورة والرؤية ، بينما يوفر المقص المستقيم ميزة ميكانيكية أكبر لقطع الأنسجة الكثيفة.</a:t>
            </a:r>
          </a:p>
        </p:txBody>
      </p:sp>
      <p:pic>
        <p:nvPicPr>
          <p:cNvPr id="21505" name="Picture 1"/>
          <p:cNvPicPr>
            <a:picLocks noChangeAspect="1" noChangeArrowheads="1"/>
          </p:cNvPicPr>
          <p:nvPr/>
        </p:nvPicPr>
        <p:blipFill>
          <a:blip r:embed="rId2"/>
          <a:srcRect/>
          <a:stretch>
            <a:fillRect/>
          </a:stretch>
        </p:blipFill>
        <p:spPr bwMode="auto">
          <a:xfrm>
            <a:off x="2214546" y="2285992"/>
            <a:ext cx="2333628" cy="4492234"/>
          </a:xfrm>
          <a:prstGeom prst="rect">
            <a:avLst/>
          </a:prstGeom>
          <a:noFill/>
          <a:ln w="9525">
            <a:noFill/>
            <a:miter lim="800000"/>
            <a:headEnd/>
            <a:tailEnd/>
          </a:ln>
          <a:effectLst/>
        </p:spPr>
      </p:pic>
      <p:pic>
        <p:nvPicPr>
          <p:cNvPr id="21506" name="Picture 2"/>
          <p:cNvPicPr>
            <a:picLocks noChangeAspect="1" noChangeArrowheads="1"/>
          </p:cNvPicPr>
          <p:nvPr/>
        </p:nvPicPr>
        <p:blipFill>
          <a:blip r:embed="rId3"/>
          <a:srcRect/>
          <a:stretch>
            <a:fillRect/>
          </a:stretch>
        </p:blipFill>
        <p:spPr bwMode="auto">
          <a:xfrm>
            <a:off x="5715008" y="2214554"/>
            <a:ext cx="2786082" cy="44577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7176" y="142852"/>
            <a:ext cx="9086824" cy="3643338"/>
          </a:xfrm>
        </p:spPr>
        <p:txBody>
          <a:bodyPr>
            <a:noAutofit/>
          </a:bodyPr>
          <a:lstStyle/>
          <a:p>
            <a:pPr algn="l" rtl="0"/>
            <a:r>
              <a:rPr lang="en-US" sz="2000" dirty="0"/>
              <a:t>Scissors are used for dissection of two types: sharp or </a:t>
            </a:r>
            <a:r>
              <a:rPr lang="en-US" sz="2000" dirty="0" smtClean="0"/>
              <a:t>blunt</a:t>
            </a:r>
          </a:p>
          <a:p>
            <a:pPr algn="r"/>
            <a:r>
              <a:rPr lang="ar-IQ" sz="2000" dirty="0" smtClean="0"/>
              <a:t>يمكن إجراء تشريح حاد عن طريق إجراء قطع تقليدي</a:t>
            </a:r>
            <a:endParaRPr lang="en-US" sz="2000" dirty="0" smtClean="0"/>
          </a:p>
          <a:p>
            <a:pPr algn="l" rtl="0"/>
            <a:r>
              <a:rPr lang="en-US" sz="2000" dirty="0" smtClean="0"/>
              <a:t>Blunt dissection is accomplished by inserting the closed tips of scissors into lax tissues and then opening and withdrawing the points to break down connections and define important structures.</a:t>
            </a:r>
          </a:p>
          <a:p>
            <a:pPr algn="l" rtl="0"/>
            <a:r>
              <a:rPr lang="en-US" sz="2000" dirty="0"/>
              <a:t> Blunt dissection, in general, should be minimized, as excessive dead space and tissue trauma may result</a:t>
            </a:r>
            <a:r>
              <a:rPr lang="en-US" sz="2000" dirty="0" smtClean="0"/>
              <a:t>.</a:t>
            </a:r>
          </a:p>
          <a:p>
            <a:pPr algn="l" rtl="0"/>
            <a:r>
              <a:rPr lang="en-US" sz="2000" dirty="0" err="1" smtClean="0"/>
              <a:t>Metzenbaum</a:t>
            </a:r>
            <a:r>
              <a:rPr lang="en-US" sz="2000" dirty="0" smtClean="0"/>
              <a:t> and Mayo scissors are used to cut and dissect tissues; utility or operating scissors are usually used to cut inanimate objects. </a:t>
            </a:r>
            <a:r>
              <a:rPr lang="en-US" sz="2000" dirty="0" err="1" smtClean="0"/>
              <a:t>Metzenbaum</a:t>
            </a:r>
            <a:r>
              <a:rPr lang="en-US" sz="2000" dirty="0" smtClean="0"/>
              <a:t> scissors are reserved for more delicate tissues.</a:t>
            </a:r>
          </a:p>
          <a:p>
            <a:pPr algn="r"/>
            <a:r>
              <a:rPr lang="ar-IQ" sz="2000" dirty="0" err="1" smtClean="0"/>
              <a:t>مقصات</a:t>
            </a:r>
            <a:r>
              <a:rPr lang="ar-IQ" sz="2000" dirty="0" smtClean="0"/>
              <a:t> </a:t>
            </a:r>
            <a:r>
              <a:rPr lang="en-US" sz="2000" dirty="0" smtClean="0"/>
              <a:t>Mayo </a:t>
            </a:r>
            <a:r>
              <a:rPr lang="ar-IQ" sz="2000" dirty="0" smtClean="0"/>
              <a:t>أكثر ثباتًا وتستخدم على الأنسجة </a:t>
            </a:r>
            <a:r>
              <a:rPr lang="ar-IQ" sz="2000" dirty="0" err="1" smtClean="0"/>
              <a:t>الضامة</a:t>
            </a:r>
            <a:r>
              <a:rPr lang="ar-IQ" sz="2000" dirty="0" smtClean="0"/>
              <a:t> الثخينة.</a:t>
            </a:r>
            <a:endParaRPr lang="en-US" sz="2000" dirty="0" smtClean="0"/>
          </a:p>
        </p:txBody>
      </p:sp>
      <p:pic>
        <p:nvPicPr>
          <p:cNvPr id="20481" name="Picture 1"/>
          <p:cNvPicPr>
            <a:picLocks noChangeAspect="1" noChangeArrowheads="1"/>
          </p:cNvPicPr>
          <p:nvPr/>
        </p:nvPicPr>
        <p:blipFill>
          <a:blip r:embed="rId2"/>
          <a:srcRect/>
          <a:stretch>
            <a:fillRect/>
          </a:stretch>
        </p:blipFill>
        <p:spPr bwMode="auto">
          <a:xfrm>
            <a:off x="2897394" y="3929066"/>
            <a:ext cx="4032060" cy="2071702"/>
          </a:xfrm>
          <a:prstGeom prst="rect">
            <a:avLst/>
          </a:prstGeom>
          <a:noFill/>
          <a:ln w="9525">
            <a:noFill/>
            <a:miter lim="800000"/>
            <a:headEnd/>
            <a:tailEnd/>
          </a:ln>
          <a:effectLst/>
        </p:spPr>
      </p:pic>
      <p:pic>
        <p:nvPicPr>
          <p:cNvPr id="20482" name="Picture 2"/>
          <p:cNvPicPr>
            <a:picLocks noChangeAspect="1" noChangeArrowheads="1"/>
          </p:cNvPicPr>
          <p:nvPr/>
        </p:nvPicPr>
        <p:blipFill>
          <a:blip r:embed="rId3"/>
          <a:srcRect/>
          <a:stretch>
            <a:fillRect/>
          </a:stretch>
        </p:blipFill>
        <p:spPr bwMode="auto">
          <a:xfrm>
            <a:off x="1071539" y="6143644"/>
            <a:ext cx="1928826" cy="350696"/>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a:srcRect b="20000"/>
          <a:stretch>
            <a:fillRect/>
          </a:stretch>
        </p:blipFill>
        <p:spPr bwMode="auto">
          <a:xfrm>
            <a:off x="2928926" y="6143644"/>
            <a:ext cx="5823750" cy="285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8929718" cy="2357454"/>
          </a:xfrm>
        </p:spPr>
        <p:txBody>
          <a:bodyPr>
            <a:normAutofit fontScale="70000" lnSpcReduction="20000"/>
          </a:bodyPr>
          <a:lstStyle/>
          <a:p>
            <a:pPr algn="l" rtl="0"/>
            <a:r>
              <a:rPr lang="en-US" dirty="0"/>
              <a:t>Other Cutting Instruments</a:t>
            </a:r>
          </a:p>
          <a:p>
            <a:pPr algn="l" rtl="0"/>
            <a:r>
              <a:rPr lang="en-US" dirty="0"/>
              <a:t>The most controlled cut with bone-cutting chisels and </a:t>
            </a:r>
            <a:r>
              <a:rPr lang="en-US" dirty="0" err="1"/>
              <a:t>osteotomes</a:t>
            </a:r>
            <a:r>
              <a:rPr lang="en-US" dirty="0"/>
              <a:t> is induced by a mallet.</a:t>
            </a:r>
          </a:p>
          <a:p>
            <a:pPr algn="l" rtl="0">
              <a:buNone/>
            </a:pPr>
            <a:r>
              <a:rPr lang="en-US" dirty="0"/>
              <a:t> </a:t>
            </a:r>
          </a:p>
          <a:p>
            <a:pPr algn="l" rtl="0"/>
            <a:r>
              <a:rPr lang="en-US" dirty="0"/>
              <a:t> Holding the cutting instrument by using a </a:t>
            </a:r>
            <a:r>
              <a:rPr lang="en-US" b="1" dirty="0"/>
              <a:t>palmed grip </a:t>
            </a:r>
            <a:r>
              <a:rPr lang="en-US" dirty="0"/>
              <a:t>in the </a:t>
            </a:r>
            <a:r>
              <a:rPr lang="en-US" dirty="0" err="1" smtClean="0"/>
              <a:t>nondominant</a:t>
            </a:r>
            <a:r>
              <a:rPr lang="en-US" dirty="0" smtClean="0"/>
              <a:t> </a:t>
            </a:r>
            <a:r>
              <a:rPr lang="en-US" dirty="0"/>
              <a:t>hand helps guide the direction of the cut</a:t>
            </a:r>
            <a:r>
              <a:rPr lang="en-US" dirty="0" smtClean="0"/>
              <a:t>.</a:t>
            </a:r>
          </a:p>
          <a:p>
            <a:pPr algn="r"/>
            <a:r>
              <a:rPr lang="ar-IQ" dirty="0" smtClean="0"/>
              <a:t>يساعد إمساك أداة القطع باستخدام قبضة اليد في اليد غير المهيمنة في توجيه اتجاه القطع.</a:t>
            </a:r>
            <a:endParaRPr lang="en-US" dirty="0"/>
          </a:p>
        </p:txBody>
      </p:sp>
      <p:pic>
        <p:nvPicPr>
          <p:cNvPr id="19458" name="Picture 2" descr="surgical instruments, orthopedic instruments, osteotome, chiesel, brun's  osteotome, brun's chisel"/>
          <p:cNvPicPr>
            <a:picLocks noChangeAspect="1" noChangeArrowheads="1"/>
          </p:cNvPicPr>
          <p:nvPr/>
        </p:nvPicPr>
        <p:blipFill>
          <a:blip r:embed="rId2"/>
          <a:srcRect l="9813"/>
          <a:stretch>
            <a:fillRect/>
          </a:stretch>
        </p:blipFill>
        <p:spPr bwMode="auto">
          <a:xfrm>
            <a:off x="500034" y="2643182"/>
            <a:ext cx="3643338" cy="396425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1"/>
            <a:ext cx="8643998" cy="3071834"/>
          </a:xfrm>
        </p:spPr>
        <p:txBody>
          <a:bodyPr>
            <a:normAutofit fontScale="70000" lnSpcReduction="20000"/>
          </a:bodyPr>
          <a:lstStyle/>
          <a:p>
            <a:pPr algn="l" rtl="0"/>
            <a:r>
              <a:rPr lang="en-US" dirty="0"/>
              <a:t>Curettes are held in a pencil grip and are manipulated by using back-and-forth rotating motions or pulling strokes.</a:t>
            </a:r>
          </a:p>
          <a:p>
            <a:pPr algn="l" rtl="0">
              <a:buNone/>
            </a:pPr>
            <a:r>
              <a:rPr lang="en-US" dirty="0"/>
              <a:t> </a:t>
            </a:r>
          </a:p>
          <a:p>
            <a:pPr algn="l" rtl="0"/>
            <a:r>
              <a:rPr lang="en-US" dirty="0" err="1"/>
              <a:t>Periosteal</a:t>
            </a:r>
            <a:r>
              <a:rPr lang="en-US" dirty="0"/>
              <a:t> elevators are usually manipulated by using a controlled pushing stroke</a:t>
            </a:r>
            <a:r>
              <a:rPr lang="en-US" dirty="0" smtClean="0"/>
              <a:t>.</a:t>
            </a:r>
          </a:p>
          <a:p>
            <a:pPr algn="r"/>
            <a:r>
              <a:rPr lang="ar-IQ" dirty="0" smtClean="0"/>
              <a:t>عادة ما يتم التلاعب برافع </a:t>
            </a:r>
            <a:r>
              <a:rPr lang="ar-IQ" dirty="0" err="1" smtClean="0"/>
              <a:t>السمحاق</a:t>
            </a:r>
            <a:r>
              <a:rPr lang="ar-IQ" dirty="0" smtClean="0"/>
              <a:t> باستخدام ضربة دفع مسيطر عليها.</a:t>
            </a:r>
            <a:endParaRPr lang="en-US" dirty="0"/>
          </a:p>
          <a:p>
            <a:pPr algn="l" rtl="0"/>
            <a:r>
              <a:rPr lang="en-US" dirty="0"/>
              <a:t> Bone-cutting forceps are manipulated by using a palmed grip with the dominant hand</a:t>
            </a:r>
            <a:r>
              <a:rPr lang="en-US" dirty="0" smtClean="0"/>
              <a:t>.</a:t>
            </a:r>
          </a:p>
          <a:p>
            <a:pPr algn="r"/>
            <a:r>
              <a:rPr lang="ar-IQ" dirty="0" smtClean="0"/>
              <a:t>يتم التعامل مع ملقط قطع العظام باستخدام </a:t>
            </a:r>
            <a:r>
              <a:rPr lang="ar-IQ" dirty="0" err="1" smtClean="0"/>
              <a:t>مسكة</a:t>
            </a:r>
            <a:r>
              <a:rPr lang="ar-IQ" dirty="0" smtClean="0"/>
              <a:t> قبضة اليد باليد المهيمنة.</a:t>
            </a:r>
            <a:endParaRPr lang="en-US" dirty="0"/>
          </a:p>
          <a:p>
            <a:pPr algn="l" rtl="0"/>
            <a:endParaRPr lang="en-US" dirty="0"/>
          </a:p>
          <a:p>
            <a:pPr algn="l"/>
            <a:endParaRPr lang="ar-IQ" dirty="0"/>
          </a:p>
        </p:txBody>
      </p:sp>
      <p:pic>
        <p:nvPicPr>
          <p:cNvPr id="18433" name="Picture 1"/>
          <p:cNvPicPr>
            <a:picLocks noChangeAspect="1" noChangeArrowheads="1"/>
          </p:cNvPicPr>
          <p:nvPr/>
        </p:nvPicPr>
        <p:blipFill>
          <a:blip r:embed="rId2"/>
          <a:srcRect/>
          <a:stretch>
            <a:fillRect/>
          </a:stretch>
        </p:blipFill>
        <p:spPr bwMode="auto">
          <a:xfrm>
            <a:off x="1285852" y="3286124"/>
            <a:ext cx="533400" cy="3162300"/>
          </a:xfrm>
          <a:prstGeom prst="rect">
            <a:avLst/>
          </a:prstGeom>
          <a:noFill/>
          <a:ln w="9525">
            <a:noFill/>
            <a:miter lim="800000"/>
            <a:headEnd/>
            <a:tailEnd/>
          </a:ln>
          <a:effectLst/>
        </p:spPr>
      </p:pic>
      <p:pic>
        <p:nvPicPr>
          <p:cNvPr id="18434" name="Picture 2"/>
          <p:cNvPicPr>
            <a:picLocks noChangeAspect="1" noChangeArrowheads="1"/>
          </p:cNvPicPr>
          <p:nvPr/>
        </p:nvPicPr>
        <p:blipFill>
          <a:blip r:embed="rId3"/>
          <a:srcRect/>
          <a:stretch>
            <a:fillRect/>
          </a:stretch>
        </p:blipFill>
        <p:spPr bwMode="auto">
          <a:xfrm>
            <a:off x="2143108" y="3318596"/>
            <a:ext cx="1295401" cy="2944093"/>
          </a:xfrm>
          <a:prstGeom prst="rect">
            <a:avLst/>
          </a:prstGeom>
          <a:noFill/>
          <a:ln w="9525">
            <a:noFill/>
            <a:miter lim="800000"/>
            <a:headEnd/>
            <a:tailEnd/>
          </a:ln>
          <a:effectLst/>
        </p:spPr>
      </p:pic>
      <p:pic>
        <p:nvPicPr>
          <p:cNvPr id="18435" name="Picture 3"/>
          <p:cNvPicPr>
            <a:picLocks noChangeAspect="1" noChangeArrowheads="1"/>
          </p:cNvPicPr>
          <p:nvPr/>
        </p:nvPicPr>
        <p:blipFill>
          <a:blip r:embed="rId4"/>
          <a:srcRect/>
          <a:stretch>
            <a:fillRect/>
          </a:stretch>
        </p:blipFill>
        <p:spPr bwMode="auto">
          <a:xfrm>
            <a:off x="5143504" y="3143248"/>
            <a:ext cx="2847975" cy="2828925"/>
          </a:xfrm>
          <a:prstGeom prst="rect">
            <a:avLst/>
          </a:prstGeom>
          <a:noFill/>
          <a:ln w="9525">
            <a:noFill/>
            <a:miter lim="800000"/>
            <a:headEnd/>
            <a:tailEnd/>
          </a:ln>
          <a:effectLst/>
        </p:spPr>
      </p:pic>
      <p:pic>
        <p:nvPicPr>
          <p:cNvPr id="18436" name="Picture 4"/>
          <p:cNvPicPr>
            <a:picLocks noChangeAspect="1" noChangeArrowheads="1"/>
          </p:cNvPicPr>
          <p:nvPr/>
        </p:nvPicPr>
        <p:blipFill>
          <a:blip r:embed="rId5"/>
          <a:srcRect b="16666"/>
          <a:stretch>
            <a:fillRect/>
          </a:stretch>
        </p:blipFill>
        <p:spPr bwMode="auto">
          <a:xfrm>
            <a:off x="5429256" y="6000768"/>
            <a:ext cx="2580340" cy="500066"/>
          </a:xfrm>
          <a:prstGeom prst="rect">
            <a:avLst/>
          </a:prstGeom>
          <a:noFill/>
          <a:ln w="9525">
            <a:noFill/>
            <a:miter lim="800000"/>
            <a:headEnd/>
            <a:tailEnd/>
          </a:ln>
          <a:effectLst/>
        </p:spPr>
      </p:pic>
      <p:pic>
        <p:nvPicPr>
          <p:cNvPr id="18437" name="Picture 5"/>
          <p:cNvPicPr>
            <a:picLocks noChangeAspect="1" noChangeArrowheads="1"/>
          </p:cNvPicPr>
          <p:nvPr/>
        </p:nvPicPr>
        <p:blipFill>
          <a:blip r:embed="rId6"/>
          <a:srcRect r="18128" b="7407"/>
          <a:stretch>
            <a:fillRect/>
          </a:stretch>
        </p:blipFill>
        <p:spPr bwMode="auto">
          <a:xfrm>
            <a:off x="285720" y="4643446"/>
            <a:ext cx="857256" cy="357190"/>
          </a:xfrm>
          <a:prstGeom prst="rect">
            <a:avLst/>
          </a:prstGeom>
          <a:noFill/>
          <a:ln w="9525">
            <a:noFill/>
            <a:miter lim="800000"/>
            <a:headEnd/>
            <a:tailEnd/>
          </a:ln>
          <a:effectLst/>
        </p:spPr>
      </p:pic>
      <p:sp>
        <p:nvSpPr>
          <p:cNvPr id="9" name="مستطيل 8"/>
          <p:cNvSpPr/>
          <p:nvPr/>
        </p:nvSpPr>
        <p:spPr>
          <a:xfrm>
            <a:off x="1928794" y="6215082"/>
            <a:ext cx="2134046" cy="369332"/>
          </a:xfrm>
          <a:prstGeom prst="rect">
            <a:avLst/>
          </a:prstGeom>
        </p:spPr>
        <p:txBody>
          <a:bodyPr wrap="none">
            <a:spAutoFit/>
          </a:bodyPr>
          <a:lstStyle/>
          <a:p>
            <a:r>
              <a:rPr lang="en-US" dirty="0" smtClean="0"/>
              <a:t>Bone-cutting forceps</a:t>
            </a: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2876"/>
            <a:ext cx="9144000" cy="2928934"/>
          </a:xfrm>
        </p:spPr>
        <p:txBody>
          <a:bodyPr>
            <a:normAutofit fontScale="85000" lnSpcReduction="20000"/>
          </a:bodyPr>
          <a:lstStyle/>
          <a:p>
            <a:pPr algn="l" rtl="0">
              <a:buNone/>
            </a:pPr>
            <a:r>
              <a:rPr lang="en-US" dirty="0"/>
              <a:t>USE OF GRASPING </a:t>
            </a:r>
            <a:r>
              <a:rPr lang="en-US" dirty="0" smtClean="0"/>
              <a:t>INSTRUMENTS</a:t>
            </a:r>
            <a:endParaRPr lang="en-US" dirty="0"/>
          </a:p>
          <a:p>
            <a:pPr algn="l" rtl="0"/>
            <a:r>
              <a:rPr lang="en-US" dirty="0"/>
              <a:t>Needle </a:t>
            </a:r>
            <a:r>
              <a:rPr lang="en-US" dirty="0" smtClean="0"/>
              <a:t>Holders</a:t>
            </a:r>
          </a:p>
          <a:p>
            <a:pPr algn="l" rtl="0"/>
            <a:r>
              <a:rPr lang="en-US" dirty="0" smtClean="0"/>
              <a:t>used only on inanimate objects. Combination needle holder and scissors  (e.g., Olsen-</a:t>
            </a:r>
            <a:r>
              <a:rPr lang="en-US" dirty="0" err="1" smtClean="0"/>
              <a:t>Hegar</a:t>
            </a:r>
            <a:r>
              <a:rPr lang="en-US" dirty="0" smtClean="0"/>
              <a:t>) may be preferred by solo surgeons because of the potential for enhanced efficiency</a:t>
            </a:r>
          </a:p>
          <a:p>
            <a:pPr algn="r"/>
            <a:r>
              <a:rPr lang="ar-IQ" dirty="0" smtClean="0"/>
              <a:t>تستخدم فقط على الأشياء غير الحية ،قد يفضل الجراحون المنفردون ماسك الإبرة والمقص</a:t>
            </a:r>
            <a:r>
              <a:rPr lang="en-US" dirty="0" smtClean="0"/>
              <a:t>Olsen-</a:t>
            </a:r>
            <a:r>
              <a:rPr lang="en-US" dirty="0" err="1" smtClean="0"/>
              <a:t>Hegar</a:t>
            </a:r>
            <a:endParaRPr lang="en-US" dirty="0"/>
          </a:p>
          <a:p>
            <a:pPr algn="l" rtl="0">
              <a:buNone/>
            </a:pPr>
            <a:endParaRPr lang="ar-IQ" dirty="0"/>
          </a:p>
        </p:txBody>
      </p:sp>
      <p:pic>
        <p:nvPicPr>
          <p:cNvPr id="17409" name="Picture 1"/>
          <p:cNvPicPr>
            <a:picLocks noChangeAspect="1" noChangeArrowheads="1"/>
          </p:cNvPicPr>
          <p:nvPr/>
        </p:nvPicPr>
        <p:blipFill>
          <a:blip r:embed="rId2"/>
          <a:srcRect/>
          <a:stretch>
            <a:fillRect/>
          </a:stretch>
        </p:blipFill>
        <p:spPr bwMode="auto">
          <a:xfrm>
            <a:off x="1000100" y="2714620"/>
            <a:ext cx="4286280" cy="3492524"/>
          </a:xfrm>
          <a:prstGeom prst="rect">
            <a:avLst/>
          </a:prstGeom>
          <a:noFill/>
          <a:ln w="9525">
            <a:noFill/>
            <a:miter lim="800000"/>
            <a:headEnd/>
            <a:tailEnd/>
          </a:ln>
          <a:effectLst/>
        </p:spPr>
      </p:pic>
      <p:pic>
        <p:nvPicPr>
          <p:cNvPr id="17410" name="Picture 2"/>
          <p:cNvPicPr>
            <a:picLocks noChangeAspect="1" noChangeArrowheads="1"/>
          </p:cNvPicPr>
          <p:nvPr/>
        </p:nvPicPr>
        <p:blipFill>
          <a:blip r:embed="rId3"/>
          <a:srcRect/>
          <a:stretch>
            <a:fillRect/>
          </a:stretch>
        </p:blipFill>
        <p:spPr bwMode="auto">
          <a:xfrm>
            <a:off x="1071538" y="6215082"/>
            <a:ext cx="4907480" cy="3571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8" y="285728"/>
            <a:ext cx="8929718" cy="3500462"/>
          </a:xfrm>
        </p:spPr>
        <p:txBody>
          <a:bodyPr>
            <a:normAutofit fontScale="77500" lnSpcReduction="20000"/>
          </a:bodyPr>
          <a:lstStyle/>
          <a:p>
            <a:pPr algn="l" rtl="0">
              <a:buNone/>
            </a:pPr>
            <a:r>
              <a:rPr lang="en-US" b="1" dirty="0"/>
              <a:t>Four grips may be used in manipulating the needle holder: </a:t>
            </a:r>
            <a:r>
              <a:rPr lang="en-US" dirty="0"/>
              <a:t>thumb–ring finger (tripod), </a:t>
            </a:r>
            <a:r>
              <a:rPr lang="en-US" dirty="0" err="1"/>
              <a:t>thenar</a:t>
            </a:r>
            <a:r>
              <a:rPr lang="en-US" dirty="0"/>
              <a:t>, palmed, and pencil grip</a:t>
            </a:r>
            <a:r>
              <a:rPr lang="en-US" dirty="0" smtClean="0"/>
              <a:t>.</a:t>
            </a:r>
          </a:p>
          <a:p>
            <a:pPr algn="l" rtl="0"/>
            <a:r>
              <a:rPr lang="en-US" dirty="0"/>
              <a:t>The thumb–ring finger (tripod) grip </a:t>
            </a:r>
            <a:r>
              <a:rPr lang="en-US" dirty="0" smtClean="0"/>
              <a:t>provides </a:t>
            </a:r>
            <a:r>
              <a:rPr lang="en-US" dirty="0"/>
              <a:t>for precise needle grasping and release and is well suited for delicate work</a:t>
            </a:r>
            <a:r>
              <a:rPr lang="en-US" dirty="0" smtClean="0"/>
              <a:t>.</a:t>
            </a:r>
          </a:p>
          <a:p>
            <a:pPr algn="r">
              <a:buNone/>
            </a:pPr>
            <a:r>
              <a:rPr lang="ar-IQ" dirty="0" smtClean="0"/>
              <a:t>توفر قبضة الإبهام والبنصر (الحامل ثلاثي القوائم) إمساكًا دقيقًا للإبرة وتحريرها وهي مناسبة تمامًا للعمل الدقيق.</a:t>
            </a:r>
          </a:p>
          <a:p>
            <a:pPr algn="l" rtl="0"/>
            <a:r>
              <a:rPr lang="en-US" dirty="0"/>
              <a:t>When the </a:t>
            </a:r>
            <a:r>
              <a:rPr lang="en-US" dirty="0" err="1"/>
              <a:t>thenar</a:t>
            </a:r>
            <a:r>
              <a:rPr lang="en-US" dirty="0"/>
              <a:t> grip is used, the needle holder is grasped between the ball of the thumb (</a:t>
            </a:r>
            <a:r>
              <a:rPr lang="en-US" dirty="0" err="1"/>
              <a:t>thenar</a:t>
            </a:r>
            <a:r>
              <a:rPr lang="en-US" dirty="0"/>
              <a:t> eminence) and the ring finger</a:t>
            </a:r>
            <a:endParaRPr lang="ar-IQ" dirty="0" smtClean="0"/>
          </a:p>
          <a:p>
            <a:pPr algn="r">
              <a:buNone/>
            </a:pPr>
            <a:endParaRPr lang="ar-IQ" dirty="0" smtClean="0"/>
          </a:p>
        </p:txBody>
      </p:sp>
      <p:pic>
        <p:nvPicPr>
          <p:cNvPr id="5" name="Picture 1"/>
          <p:cNvPicPr>
            <a:picLocks noChangeAspect="1" noChangeArrowheads="1"/>
          </p:cNvPicPr>
          <p:nvPr/>
        </p:nvPicPr>
        <p:blipFill>
          <a:blip r:embed="rId2"/>
          <a:srcRect/>
          <a:stretch>
            <a:fillRect/>
          </a:stretch>
        </p:blipFill>
        <p:spPr bwMode="auto">
          <a:xfrm>
            <a:off x="4572000" y="3857628"/>
            <a:ext cx="4061356" cy="1928826"/>
          </a:xfrm>
          <a:prstGeom prst="rect">
            <a:avLst/>
          </a:prstGeom>
          <a:noFill/>
          <a:ln w="9525">
            <a:noFill/>
            <a:miter lim="800000"/>
            <a:headEnd/>
            <a:tailEnd/>
          </a:ln>
          <a:effectLst/>
        </p:spPr>
      </p:pic>
      <p:pic>
        <p:nvPicPr>
          <p:cNvPr id="16385" name="Picture 1"/>
          <p:cNvPicPr>
            <a:picLocks noChangeAspect="1" noChangeArrowheads="1"/>
          </p:cNvPicPr>
          <p:nvPr/>
        </p:nvPicPr>
        <p:blipFill>
          <a:blip r:embed="rId3"/>
          <a:srcRect/>
          <a:stretch>
            <a:fillRect/>
          </a:stretch>
        </p:blipFill>
        <p:spPr bwMode="auto">
          <a:xfrm>
            <a:off x="214282" y="3929066"/>
            <a:ext cx="4004718" cy="1928826"/>
          </a:xfrm>
          <a:prstGeom prst="rect">
            <a:avLst/>
          </a:prstGeom>
          <a:noFill/>
          <a:ln w="9525">
            <a:noFill/>
            <a:miter lim="800000"/>
            <a:headEnd/>
            <a:tailEnd/>
          </a:ln>
          <a:effectLst/>
        </p:spPr>
      </p:pic>
      <p:sp>
        <p:nvSpPr>
          <p:cNvPr id="7" name="مستطيل 6"/>
          <p:cNvSpPr/>
          <p:nvPr/>
        </p:nvSpPr>
        <p:spPr>
          <a:xfrm>
            <a:off x="6572264" y="5286388"/>
            <a:ext cx="1710725" cy="461665"/>
          </a:xfrm>
          <a:prstGeom prst="rect">
            <a:avLst/>
          </a:prstGeom>
        </p:spPr>
        <p:txBody>
          <a:bodyPr wrap="none">
            <a:spAutoFit/>
          </a:bodyPr>
          <a:lstStyle/>
          <a:p>
            <a:r>
              <a:rPr lang="en-US" sz="2400" dirty="0" smtClean="0">
                <a:solidFill>
                  <a:srgbClr val="FFFF00"/>
                </a:solidFill>
              </a:rPr>
              <a:t> </a:t>
            </a:r>
            <a:r>
              <a:rPr lang="en-US" sz="2400" dirty="0" err="1" smtClean="0">
                <a:solidFill>
                  <a:srgbClr val="FFFF00"/>
                </a:solidFill>
              </a:rPr>
              <a:t>thenar</a:t>
            </a:r>
            <a:r>
              <a:rPr lang="en-US" sz="2400" dirty="0" smtClean="0">
                <a:solidFill>
                  <a:srgbClr val="FFFF00"/>
                </a:solidFill>
              </a:rPr>
              <a:t> grip </a:t>
            </a:r>
            <a:endParaRPr lang="ar-IQ" sz="2400" dirty="0">
              <a:solidFill>
                <a:srgbClr val="FFFF00"/>
              </a:solidFill>
            </a:endParaRPr>
          </a:p>
        </p:txBody>
      </p:sp>
      <p:sp>
        <p:nvSpPr>
          <p:cNvPr id="8" name="مستطيل 7"/>
          <p:cNvSpPr/>
          <p:nvPr/>
        </p:nvSpPr>
        <p:spPr>
          <a:xfrm>
            <a:off x="571472" y="5357826"/>
            <a:ext cx="3622145" cy="461665"/>
          </a:xfrm>
          <a:prstGeom prst="rect">
            <a:avLst/>
          </a:prstGeom>
        </p:spPr>
        <p:txBody>
          <a:bodyPr wrap="none">
            <a:spAutoFit/>
          </a:bodyPr>
          <a:lstStyle/>
          <a:p>
            <a:r>
              <a:rPr lang="en-US" sz="2400" dirty="0" smtClean="0">
                <a:solidFill>
                  <a:srgbClr val="FFFF00"/>
                </a:solidFill>
              </a:rPr>
              <a:t>thumb–ring finger (tripod), </a:t>
            </a:r>
            <a:endParaRPr lang="ar-IQ" sz="24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8" y="214290"/>
            <a:ext cx="8929718" cy="2857520"/>
          </a:xfrm>
        </p:spPr>
        <p:txBody>
          <a:bodyPr>
            <a:normAutofit fontScale="70000" lnSpcReduction="20000"/>
          </a:bodyPr>
          <a:lstStyle/>
          <a:p>
            <a:pPr algn="l" rtl="0"/>
            <a:r>
              <a:rPr lang="en-US" dirty="0" smtClean="0"/>
              <a:t>The palmed grip is the strongest grip, provides the greatest needle pressure and control in dense tissue, and provides for maximal wrist rotation; however, needle release and grasping often require adjusting to another grip, as neither ring is immediately accessible to fingertips.</a:t>
            </a:r>
          </a:p>
          <a:p>
            <a:pPr algn="l" rtl="0">
              <a:buNone/>
            </a:pPr>
            <a:endParaRPr lang="en-US" dirty="0" smtClean="0"/>
          </a:p>
          <a:p>
            <a:pPr algn="l" rtl="0"/>
            <a:r>
              <a:rPr lang="en-US" dirty="0" smtClean="0"/>
              <a:t>The pencil grip  is best suited for needle holders with spring handles (e.g., ophthalmic needle holders). It allows needle control with fine digital movement.</a:t>
            </a:r>
            <a:endParaRPr lang="ar-IQ" dirty="0"/>
          </a:p>
        </p:txBody>
      </p:sp>
      <p:pic>
        <p:nvPicPr>
          <p:cNvPr id="15362" name="Picture 2"/>
          <p:cNvPicPr>
            <a:picLocks noChangeAspect="1" noChangeArrowheads="1"/>
          </p:cNvPicPr>
          <p:nvPr/>
        </p:nvPicPr>
        <p:blipFill>
          <a:blip r:embed="rId2"/>
          <a:srcRect/>
          <a:stretch>
            <a:fillRect/>
          </a:stretch>
        </p:blipFill>
        <p:spPr bwMode="auto">
          <a:xfrm>
            <a:off x="0" y="3071810"/>
            <a:ext cx="4584947" cy="2857520"/>
          </a:xfrm>
          <a:prstGeom prst="rect">
            <a:avLst/>
          </a:prstGeom>
          <a:noFill/>
          <a:ln w="9525">
            <a:noFill/>
            <a:miter lim="800000"/>
            <a:headEnd/>
            <a:tailEnd/>
          </a:ln>
          <a:effectLst/>
        </p:spPr>
      </p:pic>
      <p:sp>
        <p:nvSpPr>
          <p:cNvPr id="6" name="مستطيل 5"/>
          <p:cNvSpPr/>
          <p:nvPr/>
        </p:nvSpPr>
        <p:spPr>
          <a:xfrm>
            <a:off x="1071538" y="6060064"/>
            <a:ext cx="1763623" cy="369332"/>
          </a:xfrm>
          <a:prstGeom prst="rect">
            <a:avLst/>
          </a:prstGeom>
        </p:spPr>
        <p:txBody>
          <a:bodyPr wrap="none">
            <a:spAutoFit/>
          </a:bodyPr>
          <a:lstStyle/>
          <a:p>
            <a:r>
              <a:rPr lang="en-US" dirty="0" smtClean="0"/>
              <a:t>The palmed grip </a:t>
            </a:r>
            <a:endParaRPr lang="ar-IQ" dirty="0"/>
          </a:p>
        </p:txBody>
      </p:sp>
      <p:pic>
        <p:nvPicPr>
          <p:cNvPr id="15363" name="Picture 3"/>
          <p:cNvPicPr>
            <a:picLocks noChangeAspect="1" noChangeArrowheads="1"/>
          </p:cNvPicPr>
          <p:nvPr/>
        </p:nvPicPr>
        <p:blipFill>
          <a:blip r:embed="rId3"/>
          <a:srcRect/>
          <a:stretch>
            <a:fillRect/>
          </a:stretch>
        </p:blipFill>
        <p:spPr bwMode="auto">
          <a:xfrm>
            <a:off x="4631727" y="3143248"/>
            <a:ext cx="4369429" cy="2786082"/>
          </a:xfrm>
          <a:prstGeom prst="rect">
            <a:avLst/>
          </a:prstGeom>
          <a:noFill/>
          <a:ln w="9525">
            <a:noFill/>
            <a:miter lim="800000"/>
            <a:headEnd/>
            <a:tailEnd/>
          </a:ln>
          <a:effectLst/>
        </p:spPr>
      </p:pic>
      <p:sp>
        <p:nvSpPr>
          <p:cNvPr id="8" name="مستطيل 7"/>
          <p:cNvSpPr/>
          <p:nvPr/>
        </p:nvSpPr>
        <p:spPr>
          <a:xfrm>
            <a:off x="6000760" y="5988626"/>
            <a:ext cx="1619353" cy="369332"/>
          </a:xfrm>
          <a:prstGeom prst="rect">
            <a:avLst/>
          </a:prstGeom>
        </p:spPr>
        <p:txBody>
          <a:bodyPr wrap="none">
            <a:spAutoFit/>
          </a:bodyPr>
          <a:lstStyle/>
          <a:p>
            <a:r>
              <a:rPr lang="en-US" dirty="0" smtClean="0"/>
              <a:t>The pencil grip </a:t>
            </a:r>
            <a:endParaRPr lang="ar-IQ"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2852"/>
            <a:ext cx="9144000" cy="3786214"/>
          </a:xfrm>
        </p:spPr>
        <p:txBody>
          <a:bodyPr>
            <a:normAutofit fontScale="62500" lnSpcReduction="20000"/>
          </a:bodyPr>
          <a:lstStyle/>
          <a:p>
            <a:pPr algn="l" rtl="0"/>
            <a:r>
              <a:rPr lang="en-US" dirty="0" smtClean="0"/>
              <a:t>Forceps</a:t>
            </a:r>
            <a:endParaRPr lang="ar-IQ" dirty="0" smtClean="0"/>
          </a:p>
          <a:p>
            <a:pPr algn="r"/>
            <a:r>
              <a:rPr lang="ar-IQ" dirty="0" smtClean="0"/>
              <a:t>بشكل عام ، يتم استخدام الملقط بطريقتين مختلفتين: للإمساك بالأنسجة أو الفصل </a:t>
            </a:r>
            <a:r>
              <a:rPr lang="ar-IQ" dirty="0" err="1" smtClean="0"/>
              <a:t>الاعمى</a:t>
            </a:r>
            <a:r>
              <a:rPr lang="ar-IQ" dirty="0" smtClean="0"/>
              <a:t>. </a:t>
            </a:r>
          </a:p>
          <a:p>
            <a:pPr algn="r"/>
            <a:r>
              <a:rPr lang="ar-IQ" dirty="0" smtClean="0"/>
              <a:t>يتم استخدام معظم الملقط إما لإمساك الأنسجة (على سبيل المثال ، ملقط نسيج </a:t>
            </a:r>
            <a:r>
              <a:rPr lang="en-US" dirty="0" smtClean="0"/>
              <a:t>Allis </a:t>
            </a:r>
            <a:r>
              <a:rPr lang="ar-IQ" dirty="0" smtClean="0"/>
              <a:t>أو </a:t>
            </a:r>
            <a:r>
              <a:rPr lang="en-US" dirty="0" smtClean="0"/>
              <a:t>Babcock ، </a:t>
            </a:r>
            <a:r>
              <a:rPr lang="ar-IQ" dirty="0" smtClean="0"/>
              <a:t>ملقط </a:t>
            </a:r>
            <a:r>
              <a:rPr lang="en-US" dirty="0" smtClean="0"/>
              <a:t>Kocher ، </a:t>
            </a:r>
            <a:r>
              <a:rPr lang="ar-IQ" dirty="0" smtClean="0"/>
              <a:t>ملقط </a:t>
            </a:r>
            <a:r>
              <a:rPr lang="en-US" dirty="0" smtClean="0"/>
              <a:t>Doyen </a:t>
            </a:r>
            <a:r>
              <a:rPr lang="ar-IQ" dirty="0" smtClean="0"/>
              <a:t>المعوي) أو للفصل </a:t>
            </a:r>
            <a:r>
              <a:rPr lang="ar-IQ" dirty="0" err="1" smtClean="0"/>
              <a:t>الاعمى</a:t>
            </a:r>
            <a:r>
              <a:rPr lang="ar-IQ" dirty="0" smtClean="0"/>
              <a:t> (على سبيل المثال ، ملقط الزاوية اليمنى).</a:t>
            </a:r>
          </a:p>
          <a:p>
            <a:pPr algn="l" rtl="0"/>
            <a:r>
              <a:rPr lang="en-US" dirty="0"/>
              <a:t>Three types of forceps are described: crushing, </a:t>
            </a:r>
            <a:r>
              <a:rPr lang="en-US" dirty="0" err="1"/>
              <a:t>noncrushing</a:t>
            </a:r>
            <a:r>
              <a:rPr lang="en-US" dirty="0"/>
              <a:t>, and </a:t>
            </a:r>
            <a:r>
              <a:rPr lang="en-US" dirty="0" err="1"/>
              <a:t>hemostatic</a:t>
            </a:r>
            <a:r>
              <a:rPr lang="en-US" dirty="0" smtClean="0"/>
              <a:t>.</a:t>
            </a:r>
          </a:p>
          <a:p>
            <a:pPr algn="l" rtl="0">
              <a:buNone/>
            </a:pPr>
            <a:r>
              <a:rPr lang="en-US" b="1" dirty="0"/>
              <a:t>Crushing-Type Tissue </a:t>
            </a:r>
            <a:r>
              <a:rPr lang="en-US" b="1" dirty="0" smtClean="0"/>
              <a:t>Forceps</a:t>
            </a:r>
          </a:p>
          <a:p>
            <a:r>
              <a:rPr lang="ar-IQ" dirty="0" smtClean="0"/>
              <a:t>كل من ملاقط نسيج </a:t>
            </a:r>
            <a:r>
              <a:rPr lang="en-US" dirty="0" smtClean="0"/>
              <a:t>Allis </a:t>
            </a:r>
            <a:r>
              <a:rPr lang="ar-IQ" dirty="0" smtClean="0"/>
              <a:t>و </a:t>
            </a:r>
            <a:r>
              <a:rPr lang="en-US" dirty="0" smtClean="0"/>
              <a:t>Babcock </a:t>
            </a:r>
            <a:r>
              <a:rPr lang="ar-IQ" dirty="0" smtClean="0"/>
              <a:t>لهما مستوى قبضة عمودي على اتجاه السحب. كل منها له تأثير سحق على الأنسجة ويجب عدم استخدامها على الأنسجة المقرر أن تبقى مع المريض. </a:t>
            </a:r>
            <a:r>
              <a:rPr lang="en-US" dirty="0"/>
              <a:t> </a:t>
            </a:r>
          </a:p>
          <a:p>
            <a:pPr algn="r"/>
            <a:r>
              <a:rPr lang="en-US" dirty="0"/>
              <a:t>Kocher </a:t>
            </a:r>
            <a:r>
              <a:rPr lang="en-US" dirty="0" smtClean="0"/>
              <a:t>forceps</a:t>
            </a:r>
            <a:r>
              <a:rPr lang="ar-IQ" dirty="0" smtClean="0"/>
              <a:t> يمكن استخدامه على الأنسجة الأكثر كثافة التي سيتم استئصالها.</a:t>
            </a:r>
            <a:endParaRPr lang="en-US" dirty="0"/>
          </a:p>
          <a:p>
            <a:pPr algn="l" rtl="0"/>
            <a:r>
              <a:rPr lang="en-US" dirty="0" smtClean="0"/>
              <a:t>Crushing-type tissue forceps are most suitable for static tissue holding during dissection around the secured tissue. </a:t>
            </a:r>
            <a:r>
              <a:rPr lang="en-US" dirty="0"/>
              <a:t> </a:t>
            </a:r>
          </a:p>
          <a:p>
            <a:pPr algn="l" rtl="0"/>
            <a:endParaRPr lang="ar-IQ" dirty="0"/>
          </a:p>
        </p:txBody>
      </p:sp>
      <p:pic>
        <p:nvPicPr>
          <p:cNvPr id="14337" name="Picture 1"/>
          <p:cNvPicPr>
            <a:picLocks noChangeAspect="1" noChangeArrowheads="1"/>
          </p:cNvPicPr>
          <p:nvPr/>
        </p:nvPicPr>
        <p:blipFill>
          <a:blip r:embed="rId2"/>
          <a:srcRect/>
          <a:stretch>
            <a:fillRect/>
          </a:stretch>
        </p:blipFill>
        <p:spPr bwMode="auto">
          <a:xfrm>
            <a:off x="642910" y="3402212"/>
            <a:ext cx="1143008" cy="2714644"/>
          </a:xfrm>
          <a:prstGeom prst="rect">
            <a:avLst/>
          </a:prstGeom>
          <a:noFill/>
          <a:ln w="9525">
            <a:noFill/>
            <a:miter lim="800000"/>
            <a:headEnd/>
            <a:tailEnd/>
          </a:ln>
          <a:effectLst/>
        </p:spPr>
      </p:pic>
      <p:sp>
        <p:nvSpPr>
          <p:cNvPr id="5" name="مستطيل 4"/>
          <p:cNvSpPr/>
          <p:nvPr/>
        </p:nvSpPr>
        <p:spPr>
          <a:xfrm>
            <a:off x="785786" y="6286520"/>
            <a:ext cx="1014700" cy="369332"/>
          </a:xfrm>
          <a:prstGeom prst="rect">
            <a:avLst/>
          </a:prstGeom>
        </p:spPr>
        <p:txBody>
          <a:bodyPr wrap="none">
            <a:spAutoFit/>
          </a:bodyPr>
          <a:lstStyle/>
          <a:p>
            <a:r>
              <a:rPr lang="en-US" dirty="0" smtClean="0"/>
              <a:t>Babcock </a:t>
            </a:r>
            <a:endParaRPr lang="ar-IQ" dirty="0"/>
          </a:p>
        </p:txBody>
      </p:sp>
      <p:sp>
        <p:nvSpPr>
          <p:cNvPr id="7" name="مستطيل 6"/>
          <p:cNvSpPr/>
          <p:nvPr/>
        </p:nvSpPr>
        <p:spPr>
          <a:xfrm>
            <a:off x="2857488" y="6215082"/>
            <a:ext cx="566181" cy="369332"/>
          </a:xfrm>
          <a:prstGeom prst="rect">
            <a:avLst/>
          </a:prstGeom>
        </p:spPr>
        <p:txBody>
          <a:bodyPr wrap="none">
            <a:spAutoFit/>
          </a:bodyPr>
          <a:lstStyle/>
          <a:p>
            <a:r>
              <a:rPr lang="en-US" dirty="0" smtClean="0"/>
              <a:t>Allis</a:t>
            </a:r>
            <a:endParaRPr lang="ar-IQ" dirty="0"/>
          </a:p>
        </p:txBody>
      </p:sp>
      <p:pic>
        <p:nvPicPr>
          <p:cNvPr id="14341" name="Picture 5"/>
          <p:cNvPicPr>
            <a:picLocks noChangeAspect="1" noChangeArrowheads="1"/>
          </p:cNvPicPr>
          <p:nvPr/>
        </p:nvPicPr>
        <p:blipFill>
          <a:blip r:embed="rId3"/>
          <a:srcRect/>
          <a:stretch>
            <a:fillRect/>
          </a:stretch>
        </p:blipFill>
        <p:spPr bwMode="auto">
          <a:xfrm>
            <a:off x="5143504" y="3500438"/>
            <a:ext cx="1468670" cy="2628918"/>
          </a:xfrm>
          <a:prstGeom prst="rect">
            <a:avLst/>
          </a:prstGeom>
          <a:noFill/>
          <a:ln w="9525">
            <a:noFill/>
            <a:miter lim="800000"/>
            <a:headEnd/>
            <a:tailEnd/>
          </a:ln>
          <a:effectLst/>
        </p:spPr>
      </p:pic>
      <p:pic>
        <p:nvPicPr>
          <p:cNvPr id="14342" name="Picture 6"/>
          <p:cNvPicPr>
            <a:picLocks noChangeAspect="1" noChangeArrowheads="1"/>
          </p:cNvPicPr>
          <p:nvPr/>
        </p:nvPicPr>
        <p:blipFill>
          <a:blip r:embed="rId4"/>
          <a:srcRect/>
          <a:stretch>
            <a:fillRect/>
          </a:stretch>
        </p:blipFill>
        <p:spPr bwMode="auto">
          <a:xfrm>
            <a:off x="5072066" y="6215082"/>
            <a:ext cx="2839661" cy="357190"/>
          </a:xfrm>
          <a:prstGeom prst="rect">
            <a:avLst/>
          </a:prstGeom>
          <a:noFill/>
          <a:ln w="9525">
            <a:noFill/>
            <a:miter lim="800000"/>
            <a:headEnd/>
            <a:tailEnd/>
          </a:ln>
          <a:effectLst/>
        </p:spPr>
      </p:pic>
      <p:pic>
        <p:nvPicPr>
          <p:cNvPr id="14343" name="Picture 7"/>
          <p:cNvPicPr>
            <a:picLocks noChangeAspect="1" noChangeArrowheads="1"/>
          </p:cNvPicPr>
          <p:nvPr/>
        </p:nvPicPr>
        <p:blipFill>
          <a:blip r:embed="rId5"/>
          <a:srcRect/>
          <a:stretch>
            <a:fillRect/>
          </a:stretch>
        </p:blipFill>
        <p:spPr bwMode="auto">
          <a:xfrm>
            <a:off x="2357422" y="3429000"/>
            <a:ext cx="1238250" cy="2505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3143272"/>
          </a:xfrm>
        </p:spPr>
        <p:txBody>
          <a:bodyPr>
            <a:normAutofit fontScale="70000" lnSpcReduction="20000"/>
          </a:bodyPr>
          <a:lstStyle/>
          <a:p>
            <a:pPr algn="l" rtl="0"/>
            <a:r>
              <a:rPr lang="en-US" dirty="0" smtClean="0"/>
              <a:t>Doyen intestinal forceps,  as duration of application increases, induce tissue trauma. Digital intestinal occlusion by an assistant provides an alternative, seemingly less traumatic, method.</a:t>
            </a:r>
          </a:p>
          <a:p>
            <a:pPr algn="l" rtl="0"/>
            <a:r>
              <a:rPr lang="en-US" dirty="0" smtClean="0"/>
              <a:t>Small size and </a:t>
            </a:r>
            <a:r>
              <a:rPr lang="en-US" dirty="0" err="1" smtClean="0"/>
              <a:t>atraumatic</a:t>
            </a:r>
            <a:r>
              <a:rPr lang="en-US" dirty="0" smtClean="0"/>
              <a:t> nature, various peripheral vascular forceps (e.g., patent </a:t>
            </a:r>
            <a:r>
              <a:rPr lang="en-US" dirty="0" err="1" smtClean="0"/>
              <a:t>ductus</a:t>
            </a:r>
            <a:r>
              <a:rPr lang="en-US" dirty="0" smtClean="0"/>
              <a:t> </a:t>
            </a:r>
            <a:r>
              <a:rPr lang="en-US" dirty="0" err="1" smtClean="0"/>
              <a:t>arteriosus</a:t>
            </a:r>
            <a:r>
              <a:rPr lang="en-US" dirty="0" smtClean="0"/>
              <a:t> clamp) may be used to achieve temporary intestinal occlusion in selected instances (e.g., feline subtotal </a:t>
            </a:r>
            <a:r>
              <a:rPr lang="en-US" dirty="0" err="1" smtClean="0"/>
              <a:t>colectomy</a:t>
            </a:r>
            <a:r>
              <a:rPr lang="en-US" dirty="0" smtClean="0"/>
              <a:t>).</a:t>
            </a:r>
          </a:p>
          <a:p>
            <a:pPr algn="l" rtl="0"/>
            <a:endParaRPr lang="en-US" dirty="0" smtClean="0"/>
          </a:p>
          <a:p>
            <a:pPr algn="l" rtl="0"/>
            <a:r>
              <a:rPr lang="en-US" dirty="0" smtClean="0"/>
              <a:t>Cardiovascular forceps provide tissue occlusion without cutting or crushing the blood vessel wall.</a:t>
            </a:r>
          </a:p>
          <a:p>
            <a:pPr algn="l" rtl="0"/>
            <a:endParaRPr lang="en-US" dirty="0" smtClean="0"/>
          </a:p>
          <a:p>
            <a:pPr algn="l" rtl="0"/>
            <a:endParaRPr lang="en-US" dirty="0" smtClean="0"/>
          </a:p>
          <a:p>
            <a:pPr algn="l" rtl="0"/>
            <a:endParaRPr lang="en-US" dirty="0"/>
          </a:p>
          <a:p>
            <a:pPr algn="l" rtl="0"/>
            <a:endParaRPr lang="en-US" dirty="0" smtClean="0"/>
          </a:p>
          <a:p>
            <a:pPr algn="l" rtl="0">
              <a:buNone/>
            </a:pPr>
            <a:endParaRPr lang="ar-IQ" dirty="0"/>
          </a:p>
        </p:txBody>
      </p:sp>
      <p:pic>
        <p:nvPicPr>
          <p:cNvPr id="13314" name="Picture 2" descr="DeBakey Atraumatic Blood Vessel Forceps"/>
          <p:cNvPicPr>
            <a:picLocks noChangeAspect="1" noChangeArrowheads="1"/>
          </p:cNvPicPr>
          <p:nvPr/>
        </p:nvPicPr>
        <p:blipFill>
          <a:blip r:embed="rId2"/>
          <a:srcRect/>
          <a:stretch>
            <a:fillRect/>
          </a:stretch>
        </p:blipFill>
        <p:spPr bwMode="auto">
          <a:xfrm>
            <a:off x="214282" y="3500438"/>
            <a:ext cx="3143272" cy="3143272"/>
          </a:xfrm>
          <a:prstGeom prst="rect">
            <a:avLst/>
          </a:prstGeom>
          <a:noFill/>
        </p:spPr>
      </p:pic>
      <p:sp>
        <p:nvSpPr>
          <p:cNvPr id="5" name="مستطيل 4"/>
          <p:cNvSpPr/>
          <p:nvPr/>
        </p:nvSpPr>
        <p:spPr>
          <a:xfrm>
            <a:off x="0" y="6215082"/>
            <a:ext cx="4068037" cy="369332"/>
          </a:xfrm>
          <a:prstGeom prst="rect">
            <a:avLst/>
          </a:prstGeom>
        </p:spPr>
        <p:txBody>
          <a:bodyPr wrap="none">
            <a:spAutoFit/>
          </a:bodyPr>
          <a:lstStyle/>
          <a:p>
            <a:r>
              <a:rPr lang="en-US" dirty="0" err="1">
                <a:hlinkClick r:id="rId3" tooltip="DeBakey Atraumatic Blood Vessel Forceps"/>
              </a:rPr>
              <a:t>eBakey</a:t>
            </a:r>
            <a:r>
              <a:rPr lang="en-US" dirty="0">
                <a:hlinkClick r:id="rId3" tooltip="DeBakey Atraumatic Blood Vessel Forceps"/>
              </a:rPr>
              <a:t> </a:t>
            </a:r>
            <a:r>
              <a:rPr lang="en-US" dirty="0" err="1">
                <a:hlinkClick r:id="rId3" tooltip="DeBakey Atraumatic Blood Vessel Forceps"/>
              </a:rPr>
              <a:t>Atraumatic</a:t>
            </a:r>
            <a:r>
              <a:rPr lang="en-US" dirty="0">
                <a:hlinkClick r:id="rId3" tooltip="DeBakey Atraumatic Blood Vessel Forceps"/>
              </a:rPr>
              <a:t> Blood Vessel </a:t>
            </a:r>
            <a:r>
              <a:rPr lang="en-US" dirty="0" err="1">
                <a:hlinkClick r:id="rId3" tooltip="DeBakey Atraumatic Blood Vessel Forceps"/>
              </a:rPr>
              <a:t>Forceps</a:t>
            </a:r>
            <a:r>
              <a:rPr lang="en-US" dirty="0" err="1" smtClean="0">
                <a:hlinkClick r:id="rId3" tooltip="DeBakey Atraumatic Blood Vessel Forceps"/>
              </a:rPr>
              <a:t>‏</a:t>
            </a:r>
            <a:r>
              <a:rPr lang="en-US" dirty="0" err="1"/>
              <a:t>D</a:t>
            </a:r>
            <a:endParaRPr lang="ar-IQ" dirty="0"/>
          </a:p>
        </p:txBody>
      </p:sp>
      <p:pic>
        <p:nvPicPr>
          <p:cNvPr id="13316" name="Picture 4"/>
          <p:cNvPicPr>
            <a:picLocks noChangeAspect="1" noChangeArrowheads="1"/>
          </p:cNvPicPr>
          <p:nvPr/>
        </p:nvPicPr>
        <p:blipFill>
          <a:blip r:embed="rId4"/>
          <a:srcRect/>
          <a:stretch>
            <a:fillRect/>
          </a:stretch>
        </p:blipFill>
        <p:spPr bwMode="auto">
          <a:xfrm rot="16200000">
            <a:off x="5240913" y="2260021"/>
            <a:ext cx="2428874" cy="4195328"/>
          </a:xfrm>
          <a:prstGeom prst="rect">
            <a:avLst/>
          </a:prstGeom>
          <a:noFill/>
          <a:ln w="9525">
            <a:noFill/>
            <a:miter lim="800000"/>
            <a:headEnd/>
            <a:tailEnd/>
          </a:ln>
          <a:effectLst/>
        </p:spPr>
      </p:pic>
      <p:sp>
        <p:nvSpPr>
          <p:cNvPr id="8" name="مستطيل 7"/>
          <p:cNvSpPr/>
          <p:nvPr/>
        </p:nvSpPr>
        <p:spPr>
          <a:xfrm>
            <a:off x="5072066" y="5929330"/>
            <a:ext cx="2445092" cy="369332"/>
          </a:xfrm>
          <a:prstGeom prst="rect">
            <a:avLst/>
          </a:prstGeom>
        </p:spPr>
        <p:txBody>
          <a:bodyPr wrap="none">
            <a:spAutoFit/>
          </a:bodyPr>
          <a:lstStyle/>
          <a:p>
            <a:r>
              <a:rPr lang="en-US" dirty="0" smtClean="0"/>
              <a:t>Doyen intestinal forceps</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8" y="71438"/>
            <a:ext cx="8858280" cy="4286256"/>
          </a:xfrm>
        </p:spPr>
        <p:txBody>
          <a:bodyPr>
            <a:normAutofit fontScale="70000" lnSpcReduction="20000"/>
          </a:bodyPr>
          <a:lstStyle/>
          <a:p>
            <a:pPr algn="l" rtl="0"/>
            <a:r>
              <a:rPr lang="en-US" dirty="0" err="1" smtClean="0"/>
              <a:t>Hemostatic</a:t>
            </a:r>
            <a:r>
              <a:rPr lang="en-US" dirty="0" smtClean="0"/>
              <a:t> forceps are used  during surgical procedures, either to isolate bleeding points or to bluntly dissect tissue.</a:t>
            </a:r>
          </a:p>
          <a:p>
            <a:pPr algn="l" rtl="0"/>
            <a:endParaRPr lang="en-US" dirty="0" smtClean="0"/>
          </a:p>
          <a:p>
            <a:pPr algn="l" rtl="0"/>
            <a:r>
              <a:rPr lang="en-US" dirty="0" smtClean="0"/>
              <a:t>Hemostats may be used in of two clamping techniques: either tip clamping or jaw clamping.</a:t>
            </a:r>
          </a:p>
          <a:p>
            <a:pPr algn="l" rtl="0"/>
            <a:endParaRPr lang="en-US" dirty="0" smtClean="0"/>
          </a:p>
          <a:p>
            <a:pPr algn="l" rtl="0"/>
            <a:r>
              <a:rPr lang="en-US" dirty="0" smtClean="0"/>
              <a:t> In general, hemostats with transversely oriented serrations (e.g., Halsted mosquito, Crile, Kelly forceps) are designed to grasp small amounts of tissue with the tip of the forceps directed toward the open vessel. </a:t>
            </a:r>
          </a:p>
          <a:p>
            <a:pPr algn="l" rtl="0"/>
            <a:endParaRPr lang="en-US" dirty="0" smtClean="0"/>
          </a:p>
          <a:p>
            <a:pPr algn="l" rtl="0"/>
            <a:r>
              <a:rPr lang="en-US" dirty="0" smtClean="0"/>
              <a:t>Forceps with longitudinally oriented serrations (e.g., Rochester-</a:t>
            </a:r>
            <a:r>
              <a:rPr lang="en-US" dirty="0" err="1" smtClean="0"/>
              <a:t>Carmalt</a:t>
            </a:r>
            <a:r>
              <a:rPr lang="en-US" dirty="0" smtClean="0"/>
              <a:t> forceps) are designed to grasp larger amounts of tissue (e.g., ovarian pedicle) with the jaw, such that the tip of the forceps is pointing away from the vessel.</a:t>
            </a:r>
          </a:p>
        </p:txBody>
      </p:sp>
      <p:pic>
        <p:nvPicPr>
          <p:cNvPr id="12289" name="Picture 1"/>
          <p:cNvPicPr>
            <a:picLocks noChangeAspect="1" noChangeArrowheads="1"/>
          </p:cNvPicPr>
          <p:nvPr/>
        </p:nvPicPr>
        <p:blipFill>
          <a:blip r:embed="rId2"/>
          <a:srcRect/>
          <a:stretch>
            <a:fillRect/>
          </a:stretch>
        </p:blipFill>
        <p:spPr bwMode="auto">
          <a:xfrm>
            <a:off x="122630" y="4286256"/>
            <a:ext cx="4592246" cy="2214578"/>
          </a:xfrm>
          <a:prstGeom prst="rect">
            <a:avLst/>
          </a:prstGeom>
          <a:noFill/>
          <a:ln w="9525">
            <a:noFill/>
            <a:miter lim="800000"/>
            <a:headEnd/>
            <a:tailEnd/>
          </a:ln>
          <a:effectLst/>
        </p:spPr>
      </p:pic>
      <p:sp>
        <p:nvSpPr>
          <p:cNvPr id="5" name="مستطيل 4"/>
          <p:cNvSpPr/>
          <p:nvPr/>
        </p:nvSpPr>
        <p:spPr>
          <a:xfrm>
            <a:off x="308948" y="6357958"/>
            <a:ext cx="3477234" cy="369332"/>
          </a:xfrm>
          <a:prstGeom prst="rect">
            <a:avLst/>
          </a:prstGeom>
        </p:spPr>
        <p:txBody>
          <a:bodyPr wrap="none">
            <a:spAutoFit/>
          </a:bodyPr>
          <a:lstStyle/>
          <a:p>
            <a:pPr algn="l" rtl="0"/>
            <a:r>
              <a:rPr lang="en-US" dirty="0" smtClean="0"/>
              <a:t> tip clamping               jaw clamping.</a:t>
            </a:r>
          </a:p>
        </p:txBody>
      </p:sp>
      <p:pic>
        <p:nvPicPr>
          <p:cNvPr id="12290" name="Picture 2"/>
          <p:cNvPicPr>
            <a:picLocks noChangeAspect="1" noChangeArrowheads="1"/>
          </p:cNvPicPr>
          <p:nvPr/>
        </p:nvPicPr>
        <p:blipFill>
          <a:blip r:embed="rId3"/>
          <a:srcRect/>
          <a:stretch>
            <a:fillRect/>
          </a:stretch>
        </p:blipFill>
        <p:spPr bwMode="auto">
          <a:xfrm rot="5400000">
            <a:off x="5558462" y="3693236"/>
            <a:ext cx="2027604" cy="2857520"/>
          </a:xfrm>
          <a:prstGeom prst="rect">
            <a:avLst/>
          </a:prstGeom>
          <a:noFill/>
          <a:ln w="9525">
            <a:noFill/>
            <a:miter lim="800000"/>
            <a:headEnd/>
            <a:tailEnd/>
          </a:ln>
          <a:effectLst/>
        </p:spPr>
      </p:pic>
      <p:sp>
        <p:nvSpPr>
          <p:cNvPr id="7" name="مستطيل 6"/>
          <p:cNvSpPr/>
          <p:nvPr/>
        </p:nvSpPr>
        <p:spPr>
          <a:xfrm>
            <a:off x="5214942" y="6286520"/>
            <a:ext cx="2669320" cy="369332"/>
          </a:xfrm>
          <a:prstGeom prst="rect">
            <a:avLst/>
          </a:prstGeom>
        </p:spPr>
        <p:txBody>
          <a:bodyPr wrap="none">
            <a:spAutoFit/>
          </a:bodyPr>
          <a:lstStyle/>
          <a:p>
            <a:r>
              <a:rPr lang="en-US" dirty="0" smtClean="0"/>
              <a:t>Rochester-</a:t>
            </a:r>
            <a:r>
              <a:rPr lang="en-US" dirty="0" err="1" smtClean="0"/>
              <a:t>Carmalt</a:t>
            </a:r>
            <a:r>
              <a:rPr lang="en-US" dirty="0" smtClean="0"/>
              <a:t> forceps</a:t>
            </a:r>
            <a:endParaRPr lang="ar-IQ"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8929718" cy="6858000"/>
          </a:xfrm>
        </p:spPr>
        <p:txBody>
          <a:bodyPr>
            <a:normAutofit fontScale="85000" lnSpcReduction="20000"/>
          </a:bodyPr>
          <a:lstStyle/>
          <a:p>
            <a:pPr algn="l" rtl="0">
              <a:buNone/>
            </a:pPr>
            <a:r>
              <a:rPr lang="en-US" dirty="0"/>
              <a:t>Surgical skills: </a:t>
            </a:r>
            <a:endParaRPr lang="en-US" dirty="0" smtClean="0"/>
          </a:p>
          <a:p>
            <a:pPr algn="l" rtl="0"/>
            <a:r>
              <a:rPr lang="en-US" dirty="0" smtClean="0"/>
              <a:t>instrument </a:t>
            </a:r>
            <a:r>
              <a:rPr lang="en-US" dirty="0"/>
              <a:t>handling, </a:t>
            </a:r>
            <a:endParaRPr lang="en-US" dirty="0" smtClean="0"/>
          </a:p>
          <a:p>
            <a:pPr algn="l" rtl="0"/>
            <a:r>
              <a:rPr lang="en-US" dirty="0" smtClean="0"/>
              <a:t>tissue </a:t>
            </a:r>
            <a:r>
              <a:rPr lang="en-US" dirty="0"/>
              <a:t>dissection and manipulation, </a:t>
            </a:r>
            <a:endParaRPr lang="en-US" dirty="0" smtClean="0"/>
          </a:p>
          <a:p>
            <a:pPr algn="l" rtl="0"/>
            <a:r>
              <a:rPr lang="en-US" dirty="0" smtClean="0"/>
              <a:t>suturing</a:t>
            </a:r>
            <a:r>
              <a:rPr lang="en-US" dirty="0"/>
              <a:t>, </a:t>
            </a:r>
            <a:endParaRPr lang="en-US" dirty="0" smtClean="0"/>
          </a:p>
          <a:p>
            <a:pPr algn="l" rtl="0"/>
            <a:r>
              <a:rPr lang="en-US" dirty="0" smtClean="0"/>
              <a:t>knot </a:t>
            </a:r>
            <a:r>
              <a:rPr lang="en-US" dirty="0"/>
              <a:t>tying, </a:t>
            </a:r>
            <a:endParaRPr lang="en-US" dirty="0" smtClean="0"/>
          </a:p>
          <a:p>
            <a:pPr algn="l" rtl="0"/>
            <a:r>
              <a:rPr lang="en-US" dirty="0" err="1" smtClean="0"/>
              <a:t>hemostasis</a:t>
            </a:r>
            <a:r>
              <a:rPr lang="en-US" dirty="0"/>
              <a:t>, </a:t>
            </a:r>
            <a:endParaRPr lang="en-US" dirty="0" smtClean="0"/>
          </a:p>
          <a:p>
            <a:pPr algn="l" rtl="0"/>
            <a:r>
              <a:rPr lang="en-US" dirty="0" smtClean="0"/>
              <a:t>wound </a:t>
            </a:r>
            <a:r>
              <a:rPr lang="en-US" dirty="0"/>
              <a:t>closure</a:t>
            </a:r>
            <a:r>
              <a:rPr lang="en-US" dirty="0" smtClean="0"/>
              <a:t>.</a:t>
            </a:r>
          </a:p>
          <a:p>
            <a:pPr algn="l" rtl="0">
              <a:buNone/>
            </a:pPr>
            <a:endParaRPr lang="en-US" dirty="0"/>
          </a:p>
          <a:p>
            <a:pPr algn="l" rtl="0">
              <a:buNone/>
            </a:pPr>
            <a:r>
              <a:rPr lang="en-US" b="1" i="1" dirty="0"/>
              <a:t>Surgical Principles Attributed to Halsted</a:t>
            </a:r>
            <a:endParaRPr lang="en-US" dirty="0"/>
          </a:p>
          <a:p>
            <a:pPr algn="l" rtl="0">
              <a:buNone/>
            </a:pPr>
            <a:r>
              <a:rPr lang="en-US" dirty="0"/>
              <a:t>• Handle tissue gently                             </a:t>
            </a:r>
            <a:r>
              <a:rPr lang="ar-SA" dirty="0"/>
              <a:t>تعامل مع </a:t>
            </a:r>
            <a:r>
              <a:rPr lang="ar-SA" dirty="0" err="1"/>
              <a:t>الانسجة</a:t>
            </a:r>
            <a:r>
              <a:rPr lang="ar-SA" dirty="0"/>
              <a:t> برفق</a:t>
            </a:r>
            <a:endParaRPr lang="en-US" dirty="0"/>
          </a:p>
          <a:p>
            <a:pPr algn="l" rtl="0">
              <a:buNone/>
            </a:pPr>
            <a:r>
              <a:rPr lang="en-US" dirty="0"/>
              <a:t>• Control hemorrhage meticulously      </a:t>
            </a:r>
            <a:r>
              <a:rPr lang="ar-SA" dirty="0"/>
              <a:t>السيطرة على النزيف بدقة</a:t>
            </a:r>
            <a:endParaRPr lang="en-US" dirty="0"/>
          </a:p>
          <a:p>
            <a:pPr algn="l" rtl="0">
              <a:buNone/>
            </a:pPr>
            <a:r>
              <a:rPr lang="en-US" dirty="0"/>
              <a:t>• Observe strict aseptic technique        </a:t>
            </a:r>
            <a:r>
              <a:rPr lang="ar-SA" dirty="0"/>
              <a:t>التقيد بتقنية التعقيم الصارمة</a:t>
            </a:r>
            <a:endParaRPr lang="en-US" dirty="0"/>
          </a:p>
          <a:p>
            <a:pPr algn="l" rtl="0">
              <a:buNone/>
            </a:pPr>
            <a:r>
              <a:rPr lang="en-US" dirty="0"/>
              <a:t>• Preserve blood supply to tissues       </a:t>
            </a:r>
            <a:r>
              <a:rPr lang="en-US" dirty="0" smtClean="0"/>
              <a:t> </a:t>
            </a:r>
            <a:r>
              <a:rPr lang="ar-SA" sz="2800" dirty="0" smtClean="0"/>
              <a:t>الحفاظ </a:t>
            </a:r>
            <a:r>
              <a:rPr lang="ar-SA" sz="2800" dirty="0"/>
              <a:t>على تدفق الدم إلى الأنسجة</a:t>
            </a:r>
            <a:r>
              <a:rPr lang="ar-SA" dirty="0"/>
              <a:t> </a:t>
            </a:r>
            <a:endParaRPr lang="en-US" dirty="0"/>
          </a:p>
          <a:p>
            <a:pPr algn="l" rtl="0">
              <a:buNone/>
            </a:pPr>
            <a:r>
              <a:rPr lang="en-US" dirty="0"/>
              <a:t>• Eliminate dead space                           </a:t>
            </a:r>
            <a:r>
              <a:rPr lang="ar-SA" dirty="0"/>
              <a:t>القضاء على الفضاء الميت</a:t>
            </a:r>
            <a:endParaRPr lang="en-US" dirty="0"/>
          </a:p>
          <a:p>
            <a:pPr algn="l" rtl="0">
              <a:buNone/>
            </a:pPr>
            <a:r>
              <a:rPr lang="en-US" dirty="0"/>
              <a:t>• Appose tissues accurately with minimal tension    </a:t>
            </a:r>
            <a:r>
              <a:rPr lang="ar-SA" dirty="0"/>
              <a:t>تقابل الأنسجة بدقة وبأدنى حد من </a:t>
            </a:r>
            <a:r>
              <a:rPr lang="ar-SA" dirty="0" smtClean="0"/>
              <a:t>التوتر</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42852"/>
            <a:ext cx="9144000" cy="2643206"/>
          </a:xfrm>
        </p:spPr>
        <p:txBody>
          <a:bodyPr>
            <a:normAutofit fontScale="62500" lnSpcReduction="20000"/>
          </a:bodyPr>
          <a:lstStyle/>
          <a:p>
            <a:pPr algn="l" rtl="0"/>
            <a:r>
              <a:rPr lang="en-US" dirty="0" smtClean="0"/>
              <a:t>jaw clamping facilitates placement of ligatures during tying, but it also results in increased tissue trauma.</a:t>
            </a:r>
          </a:p>
          <a:p>
            <a:pPr algn="l" rtl="0"/>
            <a:r>
              <a:rPr lang="en-US" dirty="0" smtClean="0"/>
              <a:t>Use </a:t>
            </a:r>
            <a:r>
              <a:rPr lang="en-US" dirty="0"/>
              <a:t>the dominant hand and a tripod grip to place the forceps most accurately and securely</a:t>
            </a:r>
            <a:r>
              <a:rPr lang="en-US" dirty="0" smtClean="0"/>
              <a:t>.</a:t>
            </a:r>
          </a:p>
          <a:p>
            <a:pPr algn="l" rtl="0"/>
            <a:r>
              <a:rPr lang="en-US" dirty="0" smtClean="0"/>
              <a:t>Forceps with curved tips should be placed with their tips directed upward to facilitate ligation of bleeding points</a:t>
            </a:r>
          </a:p>
          <a:p>
            <a:pPr algn="l" rtl="0"/>
            <a:endParaRPr lang="en-US" dirty="0" smtClean="0"/>
          </a:p>
          <a:p>
            <a:pPr algn="l" rtl="0"/>
            <a:r>
              <a:rPr lang="en-US" dirty="0" smtClean="0"/>
              <a:t>The tripod grip using the dominant hand is one option,  a palmed grip using the </a:t>
            </a:r>
            <a:r>
              <a:rPr lang="en-US" dirty="0" err="1" smtClean="0"/>
              <a:t>nondominant</a:t>
            </a:r>
            <a:r>
              <a:rPr lang="en-US" dirty="0" smtClean="0"/>
              <a:t> hand may also be used</a:t>
            </a:r>
          </a:p>
        </p:txBody>
      </p:sp>
      <p:pic>
        <p:nvPicPr>
          <p:cNvPr id="11265" name="Picture 1"/>
          <p:cNvPicPr>
            <a:picLocks noChangeAspect="1" noChangeArrowheads="1"/>
          </p:cNvPicPr>
          <p:nvPr/>
        </p:nvPicPr>
        <p:blipFill>
          <a:blip r:embed="rId2"/>
          <a:srcRect l="10448" t="8499" r="9419" b="6515"/>
          <a:stretch>
            <a:fillRect/>
          </a:stretch>
        </p:blipFill>
        <p:spPr bwMode="auto">
          <a:xfrm>
            <a:off x="89265" y="2786058"/>
            <a:ext cx="3053975" cy="3214710"/>
          </a:xfrm>
          <a:prstGeom prst="rect">
            <a:avLst/>
          </a:prstGeom>
          <a:noFill/>
          <a:ln w="9525">
            <a:noFill/>
            <a:miter lim="800000"/>
            <a:headEnd/>
            <a:tailEnd/>
          </a:ln>
          <a:effectLst/>
        </p:spPr>
      </p:pic>
      <p:sp>
        <p:nvSpPr>
          <p:cNvPr id="5" name="مستطيل 4"/>
          <p:cNvSpPr/>
          <p:nvPr/>
        </p:nvSpPr>
        <p:spPr>
          <a:xfrm>
            <a:off x="571472" y="6215082"/>
            <a:ext cx="1229824" cy="369332"/>
          </a:xfrm>
          <a:prstGeom prst="rect">
            <a:avLst/>
          </a:prstGeom>
        </p:spPr>
        <p:txBody>
          <a:bodyPr wrap="none">
            <a:spAutoFit/>
          </a:bodyPr>
          <a:lstStyle/>
          <a:p>
            <a:r>
              <a:rPr lang="en-US" dirty="0" smtClean="0"/>
              <a:t>tripod grip </a:t>
            </a:r>
            <a:endParaRPr lang="ar-IQ" dirty="0"/>
          </a:p>
        </p:txBody>
      </p:sp>
      <p:pic>
        <p:nvPicPr>
          <p:cNvPr id="11266" name="Picture 2"/>
          <p:cNvPicPr>
            <a:picLocks noChangeAspect="1" noChangeArrowheads="1"/>
          </p:cNvPicPr>
          <p:nvPr/>
        </p:nvPicPr>
        <p:blipFill>
          <a:blip r:embed="rId3"/>
          <a:srcRect l="18595" t="13804" r="826"/>
          <a:stretch>
            <a:fillRect/>
          </a:stretch>
        </p:blipFill>
        <p:spPr bwMode="auto">
          <a:xfrm>
            <a:off x="4214810" y="2786057"/>
            <a:ext cx="3286148" cy="3156923"/>
          </a:xfrm>
          <a:prstGeom prst="rect">
            <a:avLst/>
          </a:prstGeom>
          <a:noFill/>
          <a:ln w="9525">
            <a:noFill/>
            <a:miter lim="800000"/>
            <a:headEnd/>
            <a:tailEnd/>
          </a:ln>
          <a:effectLst/>
        </p:spPr>
      </p:pic>
      <p:sp>
        <p:nvSpPr>
          <p:cNvPr id="7" name="مستطيل 6"/>
          <p:cNvSpPr/>
          <p:nvPr/>
        </p:nvSpPr>
        <p:spPr>
          <a:xfrm>
            <a:off x="5072066" y="6072206"/>
            <a:ext cx="1361270" cy="369332"/>
          </a:xfrm>
          <a:prstGeom prst="rect">
            <a:avLst/>
          </a:prstGeom>
        </p:spPr>
        <p:txBody>
          <a:bodyPr wrap="none">
            <a:spAutoFit/>
          </a:bodyPr>
          <a:lstStyle/>
          <a:p>
            <a:r>
              <a:rPr lang="en-US" dirty="0" smtClean="0"/>
              <a:t>palmed grip </a:t>
            </a:r>
            <a:endParaRPr lang="ar-IQ"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571480"/>
            <a:ext cx="8229600" cy="1543048"/>
          </a:xfrm>
        </p:spPr>
        <p:txBody>
          <a:bodyPr>
            <a:normAutofit fontScale="70000" lnSpcReduction="20000"/>
          </a:bodyPr>
          <a:lstStyle/>
          <a:p>
            <a:r>
              <a:rPr lang="ar-IQ" dirty="0" smtClean="0"/>
              <a:t>يتم إجراء</a:t>
            </a:r>
            <a:r>
              <a:rPr lang="en-US" dirty="0" smtClean="0"/>
              <a:t> Blunt dissection </a:t>
            </a:r>
            <a:r>
              <a:rPr lang="ar-IQ" dirty="0" smtClean="0"/>
              <a:t> خاصة حول </a:t>
            </a:r>
            <a:r>
              <a:rPr lang="ar-IQ" dirty="0" err="1" smtClean="0"/>
              <a:t>الاوعية</a:t>
            </a:r>
            <a:r>
              <a:rPr lang="ar-IQ" dirty="0" smtClean="0"/>
              <a:t> الدموية والتراكيب </a:t>
            </a:r>
            <a:r>
              <a:rPr lang="ar-IQ" dirty="0" err="1" smtClean="0"/>
              <a:t>الاخرى</a:t>
            </a:r>
            <a:r>
              <a:rPr lang="ar-IQ" dirty="0" smtClean="0"/>
              <a:t> بسهولة باستخدام ملقط قاطع النزف. غالبًا ما تساعد هذه الملاقط ذات الأطراف المنحنية المدببة في تحقيق هدف العزل التام للتراكيب التشريحية. الملقط ذو الزاوية اليمنى مناسب تمامًا للعزل </a:t>
            </a:r>
            <a:r>
              <a:rPr lang="ar-IQ" dirty="0" err="1" smtClean="0"/>
              <a:t>الاعمى</a:t>
            </a:r>
            <a:r>
              <a:rPr lang="ar-IQ" dirty="0" smtClean="0"/>
              <a:t> حول الأوعية. عادة ما يتم توجيه </a:t>
            </a:r>
            <a:r>
              <a:rPr lang="en-US" dirty="0" smtClean="0"/>
              <a:t>Blunt dissection </a:t>
            </a:r>
            <a:r>
              <a:rPr lang="ar-IQ" dirty="0" smtClean="0"/>
              <a:t>بالتوازي مع الوعاء</a:t>
            </a:r>
            <a:endParaRPr lang="ar-IQ" dirty="0"/>
          </a:p>
        </p:txBody>
      </p:sp>
      <p:pic>
        <p:nvPicPr>
          <p:cNvPr id="4" name="Picture 3"/>
          <p:cNvPicPr>
            <a:picLocks noChangeAspect="1" noChangeArrowheads="1"/>
          </p:cNvPicPr>
          <p:nvPr/>
        </p:nvPicPr>
        <p:blipFill>
          <a:blip r:embed="rId2"/>
          <a:srcRect/>
          <a:stretch>
            <a:fillRect/>
          </a:stretch>
        </p:blipFill>
        <p:spPr bwMode="auto">
          <a:xfrm>
            <a:off x="1000100" y="1857364"/>
            <a:ext cx="2424122" cy="4718380"/>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4572000" y="4000504"/>
            <a:ext cx="2349930" cy="6493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76" y="142852"/>
            <a:ext cx="8929718" cy="2071701"/>
          </a:xfrm>
        </p:spPr>
        <p:txBody>
          <a:bodyPr>
            <a:normAutofit fontScale="77500" lnSpcReduction="20000"/>
          </a:bodyPr>
          <a:lstStyle/>
          <a:p>
            <a:pPr algn="l" rtl="0">
              <a:buNone/>
            </a:pPr>
            <a:r>
              <a:rPr lang="en-US" dirty="0" smtClean="0"/>
              <a:t>Thumb Forceps</a:t>
            </a:r>
          </a:p>
          <a:p>
            <a:pPr algn="l" rtl="0"/>
            <a:r>
              <a:rPr lang="en-US" dirty="0"/>
              <a:t>They usually are used in concert with needle holders, scissors, or other forceps and are held in the </a:t>
            </a:r>
            <a:r>
              <a:rPr lang="en-US" dirty="0" err="1"/>
              <a:t>nondominant</a:t>
            </a:r>
            <a:r>
              <a:rPr lang="en-US" dirty="0"/>
              <a:t> hand</a:t>
            </a:r>
            <a:endParaRPr lang="en-US" dirty="0" smtClean="0"/>
          </a:p>
          <a:p>
            <a:pPr algn="l" rtl="0"/>
            <a:r>
              <a:rPr lang="en-US" dirty="0" smtClean="0"/>
              <a:t>enabling the operator to grasp tissue during dissection or suture placement</a:t>
            </a:r>
          </a:p>
          <a:p>
            <a:pPr algn="l" rtl="0"/>
            <a:endParaRPr lang="en-US" dirty="0" smtClean="0"/>
          </a:p>
          <a:p>
            <a:pPr algn="l" rtl="0"/>
            <a:endParaRPr lang="ar-IQ" dirty="0"/>
          </a:p>
        </p:txBody>
      </p:sp>
      <p:pic>
        <p:nvPicPr>
          <p:cNvPr id="1026" name="Picture 2"/>
          <p:cNvPicPr>
            <a:picLocks noChangeAspect="1" noChangeArrowheads="1"/>
          </p:cNvPicPr>
          <p:nvPr/>
        </p:nvPicPr>
        <p:blipFill>
          <a:blip r:embed="rId2"/>
          <a:srcRect/>
          <a:stretch>
            <a:fillRect/>
          </a:stretch>
        </p:blipFill>
        <p:spPr bwMode="auto">
          <a:xfrm>
            <a:off x="2500298" y="1680052"/>
            <a:ext cx="5626910" cy="4106402"/>
          </a:xfrm>
          <a:prstGeom prst="rect">
            <a:avLst/>
          </a:prstGeom>
          <a:noFill/>
          <a:ln w="9525">
            <a:noFill/>
            <a:miter lim="800000"/>
            <a:headEnd/>
            <a:tailEnd/>
          </a:ln>
          <a:effectLst/>
        </p:spPr>
      </p:pic>
      <p:sp>
        <p:nvSpPr>
          <p:cNvPr id="4" name="مستطيل 3"/>
          <p:cNvSpPr/>
          <p:nvPr/>
        </p:nvSpPr>
        <p:spPr>
          <a:xfrm>
            <a:off x="142844" y="5854503"/>
            <a:ext cx="8858280" cy="830997"/>
          </a:xfrm>
          <a:prstGeom prst="rect">
            <a:avLst/>
          </a:prstGeom>
        </p:spPr>
        <p:txBody>
          <a:bodyPr wrap="square">
            <a:spAutoFit/>
          </a:bodyPr>
          <a:lstStyle/>
          <a:p>
            <a:pPr algn="l" rtl="0"/>
            <a:r>
              <a:rPr lang="en-US" sz="2400" dirty="0" smtClean="0"/>
              <a:t>the proper way to hold a thumb forceps using the thumb and forefinger of the </a:t>
            </a:r>
            <a:r>
              <a:rPr lang="en-US" sz="2400" dirty="0" err="1" smtClean="0"/>
              <a:t>nondominant</a:t>
            </a:r>
            <a:r>
              <a:rPr lang="en-US" sz="2400" dirty="0" smtClean="0"/>
              <a:t> hand</a:t>
            </a:r>
            <a:endParaRPr lang="ar-IQ"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64" y="4929198"/>
            <a:ext cx="8715436" cy="1071570"/>
          </a:xfrm>
        </p:spPr>
        <p:txBody>
          <a:bodyPr>
            <a:normAutofit/>
          </a:bodyPr>
          <a:lstStyle/>
          <a:p>
            <a:pPr algn="l" rtl="0"/>
            <a:r>
              <a:rPr lang="en-US" sz="2400" dirty="0" smtClean="0"/>
              <a:t>Method of holding thumb forceps in the palm of the </a:t>
            </a:r>
            <a:r>
              <a:rPr lang="en-US" sz="2400" dirty="0" err="1" smtClean="0"/>
              <a:t>nondominant</a:t>
            </a:r>
            <a:r>
              <a:rPr lang="en-US" sz="2400" dirty="0" smtClean="0"/>
              <a:t> hand when they are temporarily not in use</a:t>
            </a:r>
            <a:endParaRPr lang="ar-IQ" sz="2400" dirty="0"/>
          </a:p>
        </p:txBody>
      </p:sp>
      <p:pic>
        <p:nvPicPr>
          <p:cNvPr id="2050" name="Picture 2"/>
          <p:cNvPicPr>
            <a:picLocks noChangeAspect="1" noChangeArrowheads="1"/>
          </p:cNvPicPr>
          <p:nvPr/>
        </p:nvPicPr>
        <p:blipFill>
          <a:blip r:embed="rId2"/>
          <a:srcRect/>
          <a:stretch>
            <a:fillRect/>
          </a:stretch>
        </p:blipFill>
        <p:spPr bwMode="auto">
          <a:xfrm>
            <a:off x="1357290" y="500042"/>
            <a:ext cx="6353175"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571604" y="97671"/>
            <a:ext cx="5102447" cy="4338607"/>
          </a:xfrm>
          <a:prstGeom prst="rect">
            <a:avLst/>
          </a:prstGeom>
          <a:noFill/>
          <a:ln w="9525">
            <a:noFill/>
            <a:miter lim="800000"/>
            <a:headEnd/>
            <a:tailEnd/>
          </a:ln>
          <a:effectLst/>
        </p:spPr>
      </p:pic>
      <p:sp>
        <p:nvSpPr>
          <p:cNvPr id="6" name="عنوان 1"/>
          <p:cNvSpPr txBox="1">
            <a:spLocks/>
          </p:cNvSpPr>
          <p:nvPr/>
        </p:nvSpPr>
        <p:spPr>
          <a:xfrm>
            <a:off x="145179" y="3517151"/>
            <a:ext cx="7036712" cy="265930"/>
          </a:xfrm>
          <a:prstGeom prst="rect">
            <a:avLst/>
          </a:prstGeom>
        </p:spPr>
        <p:txBody>
          <a:bodyPr vert="horz" lIns="91440" tIns="45720" rIns="91440" bIns="45720" rtlCol="1" anchor="ctr">
            <a:normAutofit fontScale="30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                             B                                 C                                   D</a:t>
            </a:r>
            <a:endParaRPr kumimoji="0" lang="ar-IQ"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مستطيل 6"/>
          <p:cNvSpPr/>
          <p:nvPr/>
        </p:nvSpPr>
        <p:spPr>
          <a:xfrm>
            <a:off x="1571604" y="4357694"/>
            <a:ext cx="6858048" cy="369332"/>
          </a:xfrm>
          <a:prstGeom prst="rect">
            <a:avLst/>
          </a:prstGeom>
        </p:spPr>
        <p:txBody>
          <a:bodyPr wrap="square">
            <a:spAutoFit/>
          </a:bodyPr>
          <a:lstStyle/>
          <a:p>
            <a:pPr algn="l" rtl="0"/>
            <a:r>
              <a:rPr lang="en-US" b="1" dirty="0" smtClean="0"/>
              <a:t>A, Brown-</a:t>
            </a:r>
            <a:r>
              <a:rPr lang="en-US" b="1" dirty="0" err="1" smtClean="0"/>
              <a:t>Adson</a:t>
            </a:r>
            <a:r>
              <a:rPr lang="en-US" b="1" dirty="0" smtClean="0"/>
              <a:t>; B, </a:t>
            </a:r>
            <a:r>
              <a:rPr lang="en-US" b="1" dirty="0" err="1" smtClean="0"/>
              <a:t>DeBakey</a:t>
            </a:r>
            <a:r>
              <a:rPr lang="en-US" b="1" dirty="0" smtClean="0"/>
              <a:t>, C, dressing; and D, </a:t>
            </a:r>
            <a:r>
              <a:rPr lang="en-US" b="1" dirty="0" err="1" smtClean="0"/>
              <a:t>Adson</a:t>
            </a:r>
            <a:r>
              <a:rPr lang="en-US" b="1" dirty="0" smtClean="0"/>
              <a:t> forceps.</a:t>
            </a:r>
            <a:endParaRPr lang="ar-IQ" dirty="0"/>
          </a:p>
        </p:txBody>
      </p:sp>
      <p:sp>
        <p:nvSpPr>
          <p:cNvPr id="3075" name="Rectangle 3"/>
          <p:cNvSpPr>
            <a:spLocks noChangeArrowheads="1"/>
          </p:cNvSpPr>
          <p:nvPr/>
        </p:nvSpPr>
        <p:spPr bwMode="auto">
          <a:xfrm>
            <a:off x="-32" y="4917056"/>
            <a:ext cx="735329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000000"/>
                </a:solidFill>
                <a:effectLst/>
                <a:latin typeface="Berling-Roman"/>
                <a:ea typeface="Calibri" pitchFamily="34" charset="0"/>
                <a:cs typeface="Times New Roman" pitchFamily="18" charset="0"/>
              </a:rPr>
              <a:t>Brown-</a:t>
            </a:r>
            <a:r>
              <a:rPr kumimoji="0" lang="en-US" b="1" i="0" u="none" strike="noStrike" cap="none" normalizeH="0" baseline="0" dirty="0" err="1" smtClean="0">
                <a:ln>
                  <a:noFill/>
                </a:ln>
                <a:solidFill>
                  <a:srgbClr val="000000"/>
                </a:solidFill>
                <a:effectLst/>
                <a:latin typeface="Berling-Roman"/>
                <a:ea typeface="Calibri" pitchFamily="34" charset="0"/>
                <a:cs typeface="Times New Roman" pitchFamily="18" charset="0"/>
              </a:rPr>
              <a:t>Adson</a:t>
            </a:r>
            <a:r>
              <a:rPr kumimoji="0" lang="en-US" b="1" i="0" u="none" strike="noStrike" cap="none" normalizeH="0" baseline="0" dirty="0" smtClean="0">
                <a:ln>
                  <a:noFill/>
                </a:ln>
                <a:solidFill>
                  <a:srgbClr val="000000"/>
                </a:solidFill>
                <a:effectLst/>
                <a:latin typeface="Berling-Roman"/>
                <a:ea typeface="Calibri" pitchFamily="34" charset="0"/>
                <a:cs typeface="Times New Roman" pitchFamily="18" charset="0"/>
              </a:rPr>
              <a:t> thumb forceps </a:t>
            </a:r>
            <a:r>
              <a:rPr kumimoji="0" lang="en-US" b="0" i="0" u="none" strike="noStrike" cap="none" normalizeH="0" baseline="0" dirty="0" smtClean="0">
                <a:ln>
                  <a:noFill/>
                </a:ln>
                <a:solidFill>
                  <a:srgbClr val="000000"/>
                </a:solidFill>
                <a:effectLst/>
                <a:latin typeface="Berling-Roman"/>
                <a:ea typeface="Calibri" pitchFamily="34" charset="0"/>
                <a:cs typeface="Times New Roman" pitchFamily="18" charset="0"/>
              </a:rPr>
              <a:t>stabilize tissue with minimal pressure.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مستطيل 8"/>
          <p:cNvSpPr/>
          <p:nvPr/>
        </p:nvSpPr>
        <p:spPr>
          <a:xfrm>
            <a:off x="-32" y="5286388"/>
            <a:ext cx="9001156" cy="707886"/>
          </a:xfrm>
          <a:prstGeom prst="rect">
            <a:avLst/>
          </a:prstGeom>
        </p:spPr>
        <p:txBody>
          <a:bodyPr wrap="square">
            <a:spAutoFit/>
          </a:bodyPr>
          <a:lstStyle/>
          <a:p>
            <a:pPr algn="l" rtl="0"/>
            <a:r>
              <a:rPr lang="en-US" sz="2000" b="1" dirty="0" err="1" smtClean="0"/>
              <a:t>DeBakey</a:t>
            </a:r>
            <a:r>
              <a:rPr lang="en-US" sz="2000" b="1" dirty="0" smtClean="0"/>
              <a:t> forceps </a:t>
            </a:r>
            <a:r>
              <a:rPr lang="en-US" sz="2000" dirty="0" smtClean="0"/>
              <a:t>are preferred for handling most tissues in body cavities because of their ribbed configuration</a:t>
            </a:r>
            <a:endParaRPr lang="ar-IQ" sz="2000" dirty="0"/>
          </a:p>
        </p:txBody>
      </p:sp>
      <p:sp>
        <p:nvSpPr>
          <p:cNvPr id="3076" name="Rectangle 4"/>
          <p:cNvSpPr>
            <a:spLocks noChangeArrowheads="1"/>
          </p:cNvSpPr>
          <p:nvPr/>
        </p:nvSpPr>
        <p:spPr bwMode="auto">
          <a:xfrm>
            <a:off x="-32" y="6000768"/>
            <a:ext cx="91440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Berling-Roman"/>
                <a:ea typeface="Calibri" pitchFamily="34" charset="0"/>
                <a:cs typeface="Times New Roman" pitchFamily="18" charset="0"/>
              </a:rPr>
              <a:t> </a:t>
            </a:r>
            <a:r>
              <a:rPr kumimoji="0" lang="en-US" b="1" i="0" u="none" strike="noStrike" cap="none" normalizeH="0" baseline="0" dirty="0" err="1" smtClean="0">
                <a:ln>
                  <a:noFill/>
                </a:ln>
                <a:solidFill>
                  <a:schemeClr val="tx1"/>
                </a:solidFill>
                <a:effectLst/>
                <a:latin typeface="Berling-Roman"/>
                <a:ea typeface="Calibri" pitchFamily="34" charset="0"/>
                <a:cs typeface="Times New Roman" pitchFamily="18" charset="0"/>
              </a:rPr>
              <a:t>Nontoothed</a:t>
            </a:r>
            <a:r>
              <a:rPr kumimoji="0" lang="en-US" b="1" i="0" u="none" strike="noStrike" cap="none" normalizeH="0" baseline="0" dirty="0" smtClean="0">
                <a:ln>
                  <a:noFill/>
                </a:ln>
                <a:solidFill>
                  <a:schemeClr val="tx1"/>
                </a:solidFill>
                <a:effectLst/>
                <a:latin typeface="Berling-Roman"/>
                <a:ea typeface="Calibri" pitchFamily="34" charset="0"/>
                <a:cs typeface="Times New Roman" pitchFamily="18" charset="0"/>
              </a:rPr>
              <a:t> thumb forceps (e.g., dressing forceps) </a:t>
            </a:r>
            <a:r>
              <a:rPr kumimoji="0" lang="en-US" b="0" i="0" u="none" strike="noStrike" cap="none" normalizeH="0" baseline="0" dirty="0" smtClean="0">
                <a:ln>
                  <a:noFill/>
                </a:ln>
                <a:solidFill>
                  <a:schemeClr val="tx1"/>
                </a:solidFill>
                <a:effectLst/>
                <a:latin typeface="Berling-Roman"/>
                <a:ea typeface="Calibri" pitchFamily="34" charset="0"/>
                <a:cs typeface="Times New Roman" pitchFamily="18" charset="0"/>
              </a:rPr>
              <a:t>are designed to grasp inanimate objects, such as gauze sponges.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1"/>
            <a:ext cx="8786874" cy="3357586"/>
          </a:xfrm>
        </p:spPr>
        <p:txBody>
          <a:bodyPr>
            <a:normAutofit fontScale="70000" lnSpcReduction="20000"/>
          </a:bodyPr>
          <a:lstStyle/>
          <a:p>
            <a:pPr algn="l" rtl="0"/>
            <a:r>
              <a:rPr lang="en-US" dirty="0" smtClean="0"/>
              <a:t>Clamps</a:t>
            </a:r>
          </a:p>
          <a:p>
            <a:pPr algn="l" rtl="0"/>
            <a:r>
              <a:rPr lang="en-US" dirty="0" smtClean="0"/>
              <a:t>To avoid a potential source of contamination, penetrating-type towel clamps should not be used to penetrate the </a:t>
            </a:r>
            <a:r>
              <a:rPr lang="en-US" dirty="0" err="1" smtClean="0"/>
              <a:t>overdrape</a:t>
            </a:r>
            <a:r>
              <a:rPr lang="en-US" dirty="0" smtClean="0"/>
              <a:t>. </a:t>
            </a:r>
          </a:p>
          <a:p>
            <a:pPr algn="l" rtl="0">
              <a:buNone/>
            </a:pPr>
            <a:r>
              <a:rPr lang="en-US" dirty="0" smtClean="0"/>
              <a:t> </a:t>
            </a:r>
          </a:p>
          <a:p>
            <a:pPr algn="l" rtl="0"/>
            <a:r>
              <a:rPr lang="en-US" dirty="0" err="1" smtClean="0"/>
              <a:t>Nonpenetrating</a:t>
            </a:r>
            <a:r>
              <a:rPr lang="en-US" dirty="0" smtClean="0"/>
              <a:t> instruments (e.g., Allis tissue forceps, Lorna- Edna towel clamps) are used instead. </a:t>
            </a:r>
          </a:p>
          <a:p>
            <a:pPr algn="l" rtl="0">
              <a:buNone/>
            </a:pPr>
            <a:endParaRPr lang="en-US" dirty="0" smtClean="0"/>
          </a:p>
          <a:p>
            <a:pPr algn="l" rtl="0"/>
            <a:r>
              <a:rPr lang="en-US" dirty="0" smtClean="0"/>
              <a:t>Penetrating towel clamps may be utilized to provide traction to tissues during excision. They also may be used to temporarily counteract tension across an incision during closure.</a:t>
            </a:r>
          </a:p>
          <a:p>
            <a:pPr algn="l"/>
            <a:endParaRPr lang="ar-IQ" dirty="0"/>
          </a:p>
        </p:txBody>
      </p:sp>
      <p:pic>
        <p:nvPicPr>
          <p:cNvPr id="38914" name="Picture 2"/>
          <p:cNvPicPr>
            <a:picLocks noChangeAspect="1" noChangeArrowheads="1"/>
          </p:cNvPicPr>
          <p:nvPr/>
        </p:nvPicPr>
        <p:blipFill>
          <a:blip r:embed="rId2"/>
          <a:srcRect/>
          <a:stretch>
            <a:fillRect/>
          </a:stretch>
        </p:blipFill>
        <p:spPr bwMode="auto">
          <a:xfrm>
            <a:off x="4357686" y="3357562"/>
            <a:ext cx="4513948" cy="3429000"/>
          </a:xfrm>
          <a:prstGeom prst="rect">
            <a:avLst/>
          </a:prstGeom>
          <a:noFill/>
          <a:ln w="9525">
            <a:noFill/>
            <a:miter lim="800000"/>
            <a:headEnd/>
            <a:tailEnd/>
          </a:ln>
          <a:effectLst/>
        </p:spPr>
      </p:pic>
      <p:sp>
        <p:nvSpPr>
          <p:cNvPr id="5" name="مستطيل 4"/>
          <p:cNvSpPr/>
          <p:nvPr/>
        </p:nvSpPr>
        <p:spPr>
          <a:xfrm>
            <a:off x="714348" y="5214950"/>
            <a:ext cx="4143372" cy="646331"/>
          </a:xfrm>
          <a:prstGeom prst="rect">
            <a:avLst/>
          </a:prstGeom>
        </p:spPr>
        <p:txBody>
          <a:bodyPr wrap="square">
            <a:spAutoFit/>
          </a:bodyPr>
          <a:lstStyle/>
          <a:p>
            <a:endParaRPr lang="en-US" b="1" dirty="0" smtClean="0"/>
          </a:p>
          <a:p>
            <a:r>
              <a:rPr lang="en-US" b="1" dirty="0" smtClean="0"/>
              <a:t>Lorna - Edna (</a:t>
            </a:r>
            <a:r>
              <a:rPr lang="en-US" b="1" dirty="0" err="1" smtClean="0"/>
              <a:t>nonpenetrating</a:t>
            </a:r>
            <a:r>
              <a:rPr lang="en-US" b="1" dirty="0" smtClean="0"/>
              <a:t>) clamp.</a:t>
            </a:r>
            <a:endParaRPr lang="ar-IQ" dirty="0"/>
          </a:p>
        </p:txBody>
      </p:sp>
      <p:sp>
        <p:nvSpPr>
          <p:cNvPr id="6" name="مستطيل 5"/>
          <p:cNvSpPr/>
          <p:nvPr/>
        </p:nvSpPr>
        <p:spPr>
          <a:xfrm>
            <a:off x="5857884" y="3571876"/>
            <a:ext cx="3082659" cy="369332"/>
          </a:xfrm>
          <a:prstGeom prst="rect">
            <a:avLst/>
          </a:prstGeom>
        </p:spPr>
        <p:txBody>
          <a:bodyPr wrap="square">
            <a:spAutoFit/>
          </a:bodyPr>
          <a:lstStyle/>
          <a:p>
            <a:r>
              <a:rPr lang="en-US" b="1" dirty="0" smtClean="0"/>
              <a:t> Backhaus (penetrating)</a:t>
            </a:r>
            <a:r>
              <a:rPr lang="en-US" dirty="0" smtClean="0"/>
              <a:t> clamp</a:t>
            </a:r>
            <a:endParaRPr lang="ar-IQ"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2918" y="71414"/>
            <a:ext cx="8686800" cy="6643710"/>
          </a:xfrm>
        </p:spPr>
        <p:txBody>
          <a:bodyPr>
            <a:normAutofit fontScale="85000" lnSpcReduction="10000"/>
          </a:bodyPr>
          <a:lstStyle/>
          <a:p>
            <a:pPr algn="l" rtl="0">
              <a:buNone/>
            </a:pPr>
            <a:r>
              <a:rPr lang="en-US" b="1" dirty="0" smtClean="0"/>
              <a:t>RETRACTORS</a:t>
            </a:r>
          </a:p>
          <a:p>
            <a:pPr algn="l" rtl="0">
              <a:buNone/>
            </a:pPr>
            <a:endParaRPr lang="en-US" dirty="0" smtClean="0"/>
          </a:p>
          <a:p>
            <a:pPr algn="l" rtl="0"/>
            <a:r>
              <a:rPr lang="en-US" dirty="0" smtClean="0"/>
              <a:t>Retractors help improve exposure by deflecting tissue away from the area of interest in the surgical field.</a:t>
            </a:r>
          </a:p>
          <a:p>
            <a:pPr algn="r">
              <a:buNone/>
            </a:pPr>
            <a:r>
              <a:rPr lang="ar-IQ" dirty="0" smtClean="0"/>
              <a:t>تساعد المُبعِدات في تحسين الوصول عن طريق إبعاد الأنسجة عن المنطقة المهمة في العملية الجراحية.</a:t>
            </a:r>
            <a:endParaRPr lang="en-US" dirty="0" smtClean="0"/>
          </a:p>
          <a:p>
            <a:pPr algn="l" rtl="0"/>
            <a:r>
              <a:rPr lang="en-US" dirty="0" smtClean="0"/>
              <a:t>Retractors are of two types</a:t>
            </a:r>
            <a:r>
              <a:rPr lang="en-US" b="1" dirty="0" smtClean="0"/>
              <a:t>: basic exposure and minor variation.</a:t>
            </a:r>
          </a:p>
          <a:p>
            <a:pPr algn="l" rtl="0">
              <a:buNone/>
            </a:pPr>
            <a:r>
              <a:rPr lang="en-US" dirty="0" smtClean="0"/>
              <a:t> </a:t>
            </a:r>
          </a:p>
          <a:p>
            <a:pPr algn="l" rtl="0"/>
            <a:r>
              <a:rPr lang="en-US" u="sng" dirty="0" smtClean="0"/>
              <a:t>Basic exposure retractors </a:t>
            </a:r>
            <a:r>
              <a:rPr lang="en-US" dirty="0" smtClean="0"/>
              <a:t>provide static, long-term retraction of the wound and are usually </a:t>
            </a:r>
            <a:r>
              <a:rPr lang="en-US" b="1" dirty="0" smtClean="0"/>
              <a:t>self-retaining varieties. </a:t>
            </a:r>
          </a:p>
          <a:p>
            <a:pPr algn="l" rtl="0">
              <a:buNone/>
            </a:pPr>
            <a:endParaRPr lang="en-US" dirty="0" smtClean="0"/>
          </a:p>
          <a:p>
            <a:pPr algn="l" rtl="0"/>
            <a:r>
              <a:rPr lang="en-US" u="sng" dirty="0" smtClean="0"/>
              <a:t>Minor variation retractors </a:t>
            </a:r>
            <a:r>
              <a:rPr lang="en-US" dirty="0" smtClean="0"/>
              <a:t>provide short-term retraction and are usually </a:t>
            </a:r>
            <a:r>
              <a:rPr lang="en-US" b="1" dirty="0" smtClean="0"/>
              <a:t>hand-held varieties. </a:t>
            </a:r>
          </a:p>
          <a:p>
            <a:pPr algn="l"/>
            <a:endParaRPr lang="ar-IQ"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715436" cy="1928826"/>
          </a:xfrm>
        </p:spPr>
        <p:txBody>
          <a:bodyPr>
            <a:normAutofit fontScale="70000" lnSpcReduction="20000"/>
          </a:bodyPr>
          <a:lstStyle/>
          <a:p>
            <a:pPr algn="l" rtl="0"/>
            <a:r>
              <a:rPr lang="en-US" dirty="0" smtClean="0"/>
              <a:t>both Balfour and </a:t>
            </a:r>
            <a:r>
              <a:rPr lang="en-US" dirty="0" err="1" smtClean="0"/>
              <a:t>Finochietto</a:t>
            </a:r>
            <a:r>
              <a:rPr lang="en-US" dirty="0" smtClean="0"/>
              <a:t> retractors should be selected to match patient size. </a:t>
            </a:r>
          </a:p>
          <a:p>
            <a:pPr algn="l" rtl="0"/>
            <a:endParaRPr lang="en-US" dirty="0" smtClean="0"/>
          </a:p>
          <a:p>
            <a:pPr algn="l" rtl="0"/>
            <a:r>
              <a:rPr lang="en-US" dirty="0" smtClean="0"/>
              <a:t>Properly positioned ring retractors can be of great help to the solo surgeon during approach, performance, and closure of a surgical procedure</a:t>
            </a:r>
            <a:endParaRPr lang="ar-IQ" dirty="0"/>
          </a:p>
        </p:txBody>
      </p:sp>
      <p:pic>
        <p:nvPicPr>
          <p:cNvPr id="1026" name="Picture 2"/>
          <p:cNvPicPr>
            <a:picLocks noChangeAspect="1" noChangeArrowheads="1"/>
          </p:cNvPicPr>
          <p:nvPr/>
        </p:nvPicPr>
        <p:blipFill>
          <a:blip r:embed="rId2"/>
          <a:srcRect/>
          <a:stretch>
            <a:fillRect/>
          </a:stretch>
        </p:blipFill>
        <p:spPr bwMode="auto">
          <a:xfrm>
            <a:off x="5714962" y="2500306"/>
            <a:ext cx="3357632" cy="25717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85720" y="2071678"/>
            <a:ext cx="2357454" cy="29477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357554" y="2357430"/>
            <a:ext cx="2214578" cy="2758509"/>
          </a:xfrm>
          <a:prstGeom prst="rect">
            <a:avLst/>
          </a:prstGeom>
          <a:noFill/>
          <a:ln w="9525">
            <a:noFill/>
            <a:miter lim="800000"/>
            <a:headEnd/>
            <a:tailEnd/>
          </a:ln>
          <a:effectLst/>
        </p:spPr>
      </p:pic>
      <p:sp>
        <p:nvSpPr>
          <p:cNvPr id="7" name="مستطيل 6"/>
          <p:cNvSpPr/>
          <p:nvPr/>
        </p:nvSpPr>
        <p:spPr>
          <a:xfrm>
            <a:off x="3357554" y="5131370"/>
            <a:ext cx="2653803" cy="369332"/>
          </a:xfrm>
          <a:prstGeom prst="rect">
            <a:avLst/>
          </a:prstGeom>
        </p:spPr>
        <p:txBody>
          <a:bodyPr wrap="none">
            <a:spAutoFit/>
          </a:bodyPr>
          <a:lstStyle/>
          <a:p>
            <a:r>
              <a:rPr lang="en-US" dirty="0" smtClean="0"/>
              <a:t>A </a:t>
            </a:r>
            <a:r>
              <a:rPr lang="en-US" dirty="0" err="1" smtClean="0"/>
              <a:t>Finochietto</a:t>
            </a:r>
            <a:r>
              <a:rPr lang="en-US" dirty="0" smtClean="0"/>
              <a:t> rib retractor.</a:t>
            </a:r>
            <a:endParaRPr lang="ar-IQ" dirty="0"/>
          </a:p>
        </p:txBody>
      </p:sp>
      <p:sp>
        <p:nvSpPr>
          <p:cNvPr id="8" name="مستطيل 7"/>
          <p:cNvSpPr/>
          <p:nvPr/>
        </p:nvSpPr>
        <p:spPr>
          <a:xfrm>
            <a:off x="6572264" y="5131370"/>
            <a:ext cx="1560876" cy="369332"/>
          </a:xfrm>
          <a:prstGeom prst="rect">
            <a:avLst/>
          </a:prstGeom>
        </p:spPr>
        <p:txBody>
          <a:bodyPr wrap="none">
            <a:spAutoFit/>
          </a:bodyPr>
          <a:lstStyle/>
          <a:p>
            <a:r>
              <a:rPr lang="en-US" dirty="0" smtClean="0"/>
              <a:t>Ring retractors</a:t>
            </a:r>
            <a:endParaRPr lang="ar-IQ" dirty="0"/>
          </a:p>
        </p:txBody>
      </p:sp>
      <p:sp>
        <p:nvSpPr>
          <p:cNvPr id="9" name="مستطيل 8"/>
          <p:cNvSpPr/>
          <p:nvPr/>
        </p:nvSpPr>
        <p:spPr>
          <a:xfrm>
            <a:off x="71438" y="5072074"/>
            <a:ext cx="3428992" cy="646331"/>
          </a:xfrm>
          <a:prstGeom prst="rect">
            <a:avLst/>
          </a:prstGeom>
        </p:spPr>
        <p:txBody>
          <a:bodyPr wrap="square">
            <a:spAutoFit/>
          </a:bodyPr>
          <a:lstStyle/>
          <a:p>
            <a:pPr algn="ctr"/>
            <a:r>
              <a:rPr lang="en-US" dirty="0" smtClean="0"/>
              <a:t>Balfour retractors with central “bladder blades.</a:t>
            </a:r>
            <a:endParaRPr lang="ar-IQ" dirty="0"/>
          </a:p>
        </p:txBody>
      </p:sp>
      <p:sp>
        <p:nvSpPr>
          <p:cNvPr id="1029" name="Rectangle 5"/>
          <p:cNvSpPr>
            <a:spLocks noChangeArrowheads="1"/>
          </p:cNvSpPr>
          <p:nvPr/>
        </p:nvSpPr>
        <p:spPr bwMode="auto">
          <a:xfrm>
            <a:off x="71470" y="5715016"/>
            <a:ext cx="900112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Berling-Roman"/>
                <a:ea typeface="Calibri" pitchFamily="34" charset="0"/>
                <a:cs typeface="Times New Roman" pitchFamily="18" charset="0"/>
              </a:rPr>
              <a:t>Excessive opening of a retractor to compensate for limited exposure may lead to excessive tissue trauma (ex.</a:t>
            </a:r>
            <a:r>
              <a:rPr kumimoji="0" lang="en-US" sz="1600" b="0" i="0" u="none" strike="noStrike" cap="none" normalizeH="0" dirty="0" smtClean="0">
                <a:ln>
                  <a:noFill/>
                </a:ln>
                <a:solidFill>
                  <a:srgbClr val="000000"/>
                </a:solidFill>
                <a:effectLst/>
                <a:latin typeface="Berling-Roman"/>
                <a:ea typeface="Calibri" pitchFamily="34" charset="0"/>
                <a:cs typeface="Times New Roman" pitchFamily="18" charset="0"/>
              </a:rPr>
              <a:t> </a:t>
            </a:r>
            <a:r>
              <a:rPr kumimoji="0" lang="en-US" sz="1600" b="0" i="0" u="none" strike="noStrike" cap="none" normalizeH="0" baseline="0" dirty="0" smtClean="0">
                <a:ln>
                  <a:noFill/>
                </a:ln>
                <a:solidFill>
                  <a:srgbClr val="000000"/>
                </a:solidFill>
                <a:effectLst/>
                <a:latin typeface="Berling-Roman"/>
                <a:ea typeface="Calibri" pitchFamily="34" charset="0"/>
                <a:cs typeface="Times New Roman" pitchFamily="18" charset="0"/>
              </a:rPr>
              <a:t>fractured rib). </a:t>
            </a:r>
          </a:p>
          <a:p>
            <a:pPr marL="0" marR="0" lvl="0" indent="0" algn="l" defTabSz="914400" rtl="0" eaLnBrk="1" fontAlgn="base" latinLnBrk="0" hangingPunct="1">
              <a:lnSpc>
                <a:spcPct val="100000"/>
              </a:lnSpc>
              <a:spcBef>
                <a:spcPct val="0"/>
              </a:spcBef>
              <a:spcAft>
                <a:spcPct val="0"/>
              </a:spcAft>
              <a:buClrTx/>
              <a:buSzTx/>
              <a:buFontTx/>
              <a:buNone/>
              <a:tabLst/>
            </a:pPr>
            <a:endParaRPr lang="en-US" sz="1600" dirty="0" smtClean="0">
              <a:solidFill>
                <a:srgbClr val="000000"/>
              </a:solidFill>
              <a:latin typeface="Berling-Roman"/>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Berling-Roman"/>
                <a:ea typeface="Calibri" pitchFamily="34" charset="0"/>
                <a:cs typeface="Times New Roman" pitchFamily="18" charset="0"/>
              </a:rPr>
              <a:t>The more common hazard of self retaining retractors is ischemia at the pressure point.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643998" cy="2786082"/>
          </a:xfrm>
        </p:spPr>
        <p:txBody>
          <a:bodyPr>
            <a:normAutofit fontScale="70000" lnSpcReduction="20000"/>
          </a:bodyPr>
          <a:lstStyle/>
          <a:p>
            <a:pPr algn="l" rtl="0"/>
            <a:r>
              <a:rPr lang="en-US" dirty="0" smtClean="0"/>
              <a:t>Hand-Held Retractors</a:t>
            </a:r>
          </a:p>
          <a:p>
            <a:pPr algn="l" rtl="0"/>
            <a:r>
              <a:rPr lang="en-US" dirty="0" smtClean="0"/>
              <a:t>Retraction using a </a:t>
            </a:r>
            <a:r>
              <a:rPr lang="en-US" dirty="0" err="1" smtClean="0"/>
              <a:t>Senn</a:t>
            </a:r>
            <a:r>
              <a:rPr lang="en-US" dirty="0" smtClean="0"/>
              <a:t>, Army-Navy, Green, or spay hook is often reserved for more superficial tissues (e.g., retracting subcutaneous tissue during abdominal wall closure)</a:t>
            </a:r>
          </a:p>
          <a:p>
            <a:pPr algn="l" rtl="0"/>
            <a:r>
              <a:rPr lang="en-US" dirty="0" smtClean="0"/>
              <a:t>Malleable retractors are usually intended for use on tissues in body cavities.</a:t>
            </a:r>
          </a:p>
          <a:p>
            <a:pPr algn="l" rtl="0"/>
            <a:r>
              <a:rPr lang="en-US" dirty="0" smtClean="0"/>
              <a:t>When the spay hook is used as a retractor, </a:t>
            </a:r>
            <a:r>
              <a:rPr lang="en-US" b="1" dirty="0" smtClean="0"/>
              <a:t>the handle or the hook</a:t>
            </a:r>
            <a:r>
              <a:rPr lang="en-US" dirty="0" smtClean="0"/>
              <a:t> may be used effectively to manipulate and protect tissues </a:t>
            </a:r>
            <a:endParaRPr lang="ar-IQ" dirty="0"/>
          </a:p>
        </p:txBody>
      </p:sp>
      <p:pic>
        <p:nvPicPr>
          <p:cNvPr id="2049" name="Picture 1"/>
          <p:cNvPicPr>
            <a:picLocks noChangeAspect="1" noChangeArrowheads="1"/>
          </p:cNvPicPr>
          <p:nvPr/>
        </p:nvPicPr>
        <p:blipFill>
          <a:blip r:embed="rId2"/>
          <a:srcRect/>
          <a:stretch>
            <a:fillRect/>
          </a:stretch>
        </p:blipFill>
        <p:spPr bwMode="auto">
          <a:xfrm>
            <a:off x="428596" y="2857496"/>
            <a:ext cx="1673731" cy="3053180"/>
          </a:xfrm>
          <a:prstGeom prst="rect">
            <a:avLst/>
          </a:prstGeom>
          <a:noFill/>
          <a:ln w="9525">
            <a:noFill/>
            <a:miter lim="800000"/>
            <a:headEnd/>
            <a:tailEnd/>
          </a:ln>
          <a:effectLst/>
        </p:spPr>
      </p:pic>
      <p:sp>
        <p:nvSpPr>
          <p:cNvPr id="5" name="مستطيل 4"/>
          <p:cNvSpPr/>
          <p:nvPr/>
        </p:nvSpPr>
        <p:spPr>
          <a:xfrm>
            <a:off x="285720" y="5929330"/>
            <a:ext cx="649537" cy="369332"/>
          </a:xfrm>
          <a:prstGeom prst="rect">
            <a:avLst/>
          </a:prstGeom>
        </p:spPr>
        <p:txBody>
          <a:bodyPr wrap="none">
            <a:spAutoFit/>
          </a:bodyPr>
          <a:lstStyle/>
          <a:p>
            <a:r>
              <a:rPr lang="en-US" dirty="0" err="1" smtClean="0"/>
              <a:t>Senn</a:t>
            </a:r>
            <a:endParaRPr lang="ar-IQ" dirty="0"/>
          </a:p>
        </p:txBody>
      </p:sp>
      <p:sp>
        <p:nvSpPr>
          <p:cNvPr id="6" name="مستطيل 5"/>
          <p:cNvSpPr/>
          <p:nvPr/>
        </p:nvSpPr>
        <p:spPr>
          <a:xfrm>
            <a:off x="1239568" y="5929330"/>
            <a:ext cx="1260730" cy="369332"/>
          </a:xfrm>
          <a:prstGeom prst="rect">
            <a:avLst/>
          </a:prstGeom>
        </p:spPr>
        <p:txBody>
          <a:bodyPr wrap="none">
            <a:spAutoFit/>
          </a:bodyPr>
          <a:lstStyle/>
          <a:p>
            <a:r>
              <a:rPr lang="en-US" dirty="0" smtClean="0"/>
              <a:t>Army-Navy.</a:t>
            </a:r>
            <a:endParaRPr lang="ar-IQ" dirty="0"/>
          </a:p>
        </p:txBody>
      </p:sp>
      <p:pic>
        <p:nvPicPr>
          <p:cNvPr id="2050" name="Picture 2"/>
          <p:cNvPicPr>
            <a:picLocks noChangeAspect="1" noChangeArrowheads="1"/>
          </p:cNvPicPr>
          <p:nvPr/>
        </p:nvPicPr>
        <p:blipFill>
          <a:blip r:embed="rId3"/>
          <a:srcRect/>
          <a:stretch>
            <a:fillRect/>
          </a:stretch>
        </p:blipFill>
        <p:spPr bwMode="auto">
          <a:xfrm>
            <a:off x="3071802" y="2786058"/>
            <a:ext cx="5023999" cy="3100396"/>
          </a:xfrm>
          <a:prstGeom prst="rect">
            <a:avLst/>
          </a:prstGeom>
          <a:noFill/>
          <a:ln w="9525">
            <a:noFill/>
            <a:miter lim="800000"/>
            <a:headEnd/>
            <a:tailEnd/>
          </a:ln>
          <a:effectLst/>
        </p:spPr>
      </p:pic>
      <p:sp>
        <p:nvSpPr>
          <p:cNvPr id="8" name="مستطيل 7"/>
          <p:cNvSpPr/>
          <p:nvPr/>
        </p:nvSpPr>
        <p:spPr>
          <a:xfrm>
            <a:off x="3500430" y="6000768"/>
            <a:ext cx="1101584" cy="369332"/>
          </a:xfrm>
          <a:prstGeom prst="rect">
            <a:avLst/>
          </a:prstGeom>
        </p:spPr>
        <p:txBody>
          <a:bodyPr wrap="none">
            <a:spAutoFit/>
          </a:bodyPr>
          <a:lstStyle/>
          <a:p>
            <a:r>
              <a:rPr lang="en-US" dirty="0" smtClean="0"/>
              <a:t>malleable</a:t>
            </a:r>
            <a:endParaRPr lang="ar-IQ" dirty="0"/>
          </a:p>
        </p:txBody>
      </p:sp>
      <p:sp>
        <p:nvSpPr>
          <p:cNvPr id="9" name="مستطيل 8"/>
          <p:cNvSpPr/>
          <p:nvPr/>
        </p:nvSpPr>
        <p:spPr>
          <a:xfrm>
            <a:off x="4643454" y="5988626"/>
            <a:ext cx="2214562" cy="369332"/>
          </a:xfrm>
          <a:prstGeom prst="rect">
            <a:avLst/>
          </a:prstGeom>
        </p:spPr>
        <p:txBody>
          <a:bodyPr wrap="square">
            <a:spAutoFit/>
          </a:bodyPr>
          <a:lstStyle/>
          <a:p>
            <a:r>
              <a:rPr lang="en-US" dirty="0" err="1" smtClean="0"/>
              <a:t>Hohmann</a:t>
            </a:r>
            <a:r>
              <a:rPr lang="en-US" dirty="0" smtClean="0"/>
              <a:t> retractors</a:t>
            </a:r>
            <a:endParaRPr lang="ar-IQ" dirty="0"/>
          </a:p>
        </p:txBody>
      </p:sp>
      <p:sp>
        <p:nvSpPr>
          <p:cNvPr id="10" name="مستطيل 9"/>
          <p:cNvSpPr/>
          <p:nvPr/>
        </p:nvSpPr>
        <p:spPr>
          <a:xfrm>
            <a:off x="6943277" y="6000768"/>
            <a:ext cx="1986441" cy="369332"/>
          </a:xfrm>
          <a:prstGeom prst="rect">
            <a:avLst/>
          </a:prstGeom>
        </p:spPr>
        <p:txBody>
          <a:bodyPr wrap="none">
            <a:spAutoFit/>
          </a:bodyPr>
          <a:lstStyle/>
          <a:p>
            <a:r>
              <a:rPr lang="en-US" dirty="0" smtClean="0"/>
              <a:t>spay (Snook) hooks</a:t>
            </a:r>
            <a:endParaRPr lang="ar-IQ"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571472" y="357166"/>
            <a:ext cx="8164601" cy="4357718"/>
          </a:xfrm>
          <a:prstGeom prst="rect">
            <a:avLst/>
          </a:prstGeom>
          <a:noFill/>
          <a:ln w="9525">
            <a:noFill/>
            <a:miter lim="800000"/>
            <a:headEnd/>
            <a:tailEnd/>
          </a:ln>
          <a:effectLst/>
        </p:spPr>
      </p:pic>
      <p:sp>
        <p:nvSpPr>
          <p:cNvPr id="5" name="مستطيل 4"/>
          <p:cNvSpPr/>
          <p:nvPr/>
        </p:nvSpPr>
        <p:spPr>
          <a:xfrm>
            <a:off x="1285852" y="4786322"/>
            <a:ext cx="6072230" cy="369332"/>
          </a:xfrm>
          <a:prstGeom prst="rect">
            <a:avLst/>
          </a:prstGeom>
        </p:spPr>
        <p:txBody>
          <a:bodyPr wrap="square">
            <a:spAutoFit/>
          </a:bodyPr>
          <a:lstStyle/>
          <a:p>
            <a:pPr algn="l" rtl="0"/>
            <a:r>
              <a:rPr lang="en-US" dirty="0" smtClean="0"/>
              <a:t>Use of a spay hook handle to retract tissue during surgery</a:t>
            </a:r>
            <a:endParaRPr lang="ar-IQ"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14290"/>
            <a:ext cx="8858312" cy="2500330"/>
          </a:xfrm>
        </p:spPr>
        <p:txBody>
          <a:bodyPr>
            <a:normAutofit fontScale="62500" lnSpcReduction="20000"/>
          </a:bodyPr>
          <a:lstStyle/>
          <a:p>
            <a:pPr algn="l" rtl="0"/>
            <a:r>
              <a:rPr lang="en-US" dirty="0"/>
              <a:t>USE OF CUTTING INSTRUMENTS</a:t>
            </a:r>
          </a:p>
          <a:p>
            <a:pPr algn="l" rtl="0"/>
            <a:r>
              <a:rPr lang="en-US" dirty="0"/>
              <a:t>Scalpel</a:t>
            </a:r>
          </a:p>
          <a:p>
            <a:pPr algn="l" rtl="0"/>
            <a:r>
              <a:rPr lang="en-US" dirty="0"/>
              <a:t>Scalpels are used to make incisions in the skin and other tissues</a:t>
            </a:r>
            <a:r>
              <a:rPr lang="en-US" dirty="0" smtClean="0"/>
              <a:t>.</a:t>
            </a:r>
          </a:p>
          <a:p>
            <a:pPr algn="l" rtl="0"/>
            <a:r>
              <a:rPr lang="en-US" dirty="0"/>
              <a:t>Scalpel incisions result in less crushing of tissue compared with scissor incisions</a:t>
            </a:r>
            <a:r>
              <a:rPr lang="en-US" dirty="0" smtClean="0"/>
              <a:t>.</a:t>
            </a:r>
            <a:r>
              <a:rPr lang="en-US" dirty="0"/>
              <a:t> </a:t>
            </a:r>
          </a:p>
          <a:p>
            <a:pPr algn="l" rtl="0"/>
            <a:r>
              <a:rPr lang="en-US" dirty="0"/>
              <a:t>Full-thickness skin incisions attained with a single sweep of the scalpel blade are the </a:t>
            </a:r>
            <a:r>
              <a:rPr lang="en-US" dirty="0" smtClean="0"/>
              <a:t>goal</a:t>
            </a:r>
          </a:p>
          <a:p>
            <a:pPr algn="r"/>
            <a:r>
              <a:rPr lang="ar-IQ" dirty="0" smtClean="0"/>
              <a:t>الهدف هو إجراء شقوق جلدية بسمك كامل باستخدام مسحة واحدة لشفرة المشرط</a:t>
            </a:r>
            <a:endParaRPr lang="ar-IQ" dirty="0"/>
          </a:p>
        </p:txBody>
      </p:sp>
      <p:pic>
        <p:nvPicPr>
          <p:cNvPr id="4" name="Picture 2"/>
          <p:cNvPicPr>
            <a:picLocks noChangeAspect="1" noChangeArrowheads="1"/>
          </p:cNvPicPr>
          <p:nvPr/>
        </p:nvPicPr>
        <p:blipFill>
          <a:blip r:embed="rId2"/>
          <a:srcRect b="10595"/>
          <a:stretch>
            <a:fillRect/>
          </a:stretch>
        </p:blipFill>
        <p:spPr bwMode="auto">
          <a:xfrm>
            <a:off x="832361" y="2500306"/>
            <a:ext cx="6735233" cy="3071834"/>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785785" y="5643578"/>
            <a:ext cx="7215239" cy="285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0084" y="214291"/>
            <a:ext cx="8801072" cy="4071966"/>
          </a:xfrm>
        </p:spPr>
        <p:txBody>
          <a:bodyPr>
            <a:normAutofit fontScale="62500" lnSpcReduction="20000"/>
          </a:bodyPr>
          <a:lstStyle/>
          <a:p>
            <a:pPr algn="l" rtl="0"/>
            <a:r>
              <a:rPr lang="en-US" dirty="0" smtClean="0"/>
              <a:t>SUCTION USE </a:t>
            </a:r>
          </a:p>
          <a:p>
            <a:pPr algn="l" rtl="0"/>
            <a:r>
              <a:rPr lang="en-US" b="1" dirty="0" smtClean="0"/>
              <a:t>Suction</a:t>
            </a:r>
            <a:r>
              <a:rPr lang="en-US" dirty="0" smtClean="0"/>
              <a:t> is used to remove blood and fluid from the surgical site. To reveal specific bleeding points for ligation or </a:t>
            </a:r>
            <a:r>
              <a:rPr lang="en-US" dirty="0" err="1" smtClean="0"/>
              <a:t>cautery</a:t>
            </a:r>
            <a:r>
              <a:rPr lang="en-US" dirty="0" smtClean="0"/>
              <a:t>.  </a:t>
            </a:r>
          </a:p>
          <a:p>
            <a:pPr algn="l" rtl="0"/>
            <a:r>
              <a:rPr lang="en-US" b="1" dirty="0" smtClean="0"/>
              <a:t>Poole suction tips </a:t>
            </a:r>
            <a:r>
              <a:rPr lang="en-US" dirty="0" smtClean="0"/>
              <a:t>have multiple openings and are best suited for use in body cavities. </a:t>
            </a:r>
          </a:p>
          <a:p>
            <a:pPr algn="l" rtl="0">
              <a:buNone/>
            </a:pPr>
            <a:r>
              <a:rPr lang="en-US" dirty="0" smtClean="0"/>
              <a:t> </a:t>
            </a:r>
          </a:p>
          <a:p>
            <a:pPr algn="l" rtl="0"/>
            <a:r>
              <a:rPr lang="en-US" dirty="0" smtClean="0"/>
              <a:t>Both diffuse and point suction can be achieved with the Poole tip by covering or exposing the single-port inner </a:t>
            </a:r>
            <a:r>
              <a:rPr lang="en-US" dirty="0" err="1" smtClean="0"/>
              <a:t>cannula</a:t>
            </a:r>
            <a:r>
              <a:rPr lang="en-US" dirty="0" smtClean="0"/>
              <a:t>. </a:t>
            </a:r>
          </a:p>
          <a:p>
            <a:pPr algn="l" rtl="0">
              <a:buNone/>
            </a:pPr>
            <a:r>
              <a:rPr lang="en-US" dirty="0" smtClean="0"/>
              <a:t> </a:t>
            </a:r>
          </a:p>
          <a:p>
            <a:pPr algn="l" rtl="0"/>
            <a:r>
              <a:rPr lang="en-US" dirty="0" smtClean="0"/>
              <a:t>Frazier suction tips are often used during neurosurgical and selected soft tissue procedures (e.g., bulla </a:t>
            </a:r>
            <a:r>
              <a:rPr lang="en-US" dirty="0" err="1" smtClean="0"/>
              <a:t>osteotomy</a:t>
            </a:r>
            <a:r>
              <a:rPr lang="en-US" dirty="0" smtClean="0"/>
              <a:t>).</a:t>
            </a:r>
          </a:p>
          <a:p>
            <a:pPr algn="l" rtl="0"/>
            <a:r>
              <a:rPr lang="en-US" dirty="0" smtClean="0"/>
              <a:t>A finger port near its end is used to vary the suction delivered at its tip.  </a:t>
            </a:r>
          </a:p>
          <a:p>
            <a:pPr algn="l" rtl="0"/>
            <a:r>
              <a:rPr lang="en-US" dirty="0" smtClean="0"/>
              <a:t>The </a:t>
            </a:r>
            <a:r>
              <a:rPr lang="en-US" dirty="0" err="1" smtClean="0"/>
              <a:t>Yankauer</a:t>
            </a:r>
            <a:r>
              <a:rPr lang="en-US" dirty="0" smtClean="0"/>
              <a:t> suction tip may also be used</a:t>
            </a:r>
            <a:endParaRPr lang="ar-IQ" dirty="0"/>
          </a:p>
        </p:txBody>
      </p:sp>
      <p:pic>
        <p:nvPicPr>
          <p:cNvPr id="44034" name="Picture 2"/>
          <p:cNvPicPr>
            <a:picLocks noChangeAspect="1" noChangeArrowheads="1"/>
          </p:cNvPicPr>
          <p:nvPr/>
        </p:nvPicPr>
        <p:blipFill>
          <a:blip r:embed="rId2"/>
          <a:srcRect/>
          <a:stretch>
            <a:fillRect/>
          </a:stretch>
        </p:blipFill>
        <p:spPr bwMode="auto">
          <a:xfrm rot="5400000">
            <a:off x="5259319" y="3571876"/>
            <a:ext cx="3113415" cy="3286124"/>
          </a:xfrm>
          <a:prstGeom prst="rect">
            <a:avLst/>
          </a:prstGeom>
          <a:noFill/>
          <a:ln w="9525">
            <a:noFill/>
            <a:miter lim="800000"/>
            <a:headEnd/>
            <a:tailEnd/>
          </a:ln>
          <a:effectLst/>
        </p:spPr>
      </p:pic>
      <p:sp>
        <p:nvSpPr>
          <p:cNvPr id="5" name="مستطيل 4"/>
          <p:cNvSpPr/>
          <p:nvPr/>
        </p:nvSpPr>
        <p:spPr>
          <a:xfrm>
            <a:off x="5715008" y="4143380"/>
            <a:ext cx="1925462" cy="369332"/>
          </a:xfrm>
          <a:prstGeom prst="rect">
            <a:avLst/>
          </a:prstGeom>
        </p:spPr>
        <p:txBody>
          <a:bodyPr wrap="none">
            <a:spAutoFit/>
          </a:bodyPr>
          <a:lstStyle/>
          <a:p>
            <a:r>
              <a:rPr lang="en-US" dirty="0" smtClean="0"/>
              <a:t>Poole suction tips </a:t>
            </a:r>
            <a:endParaRPr lang="ar-IQ" dirty="0"/>
          </a:p>
        </p:txBody>
      </p:sp>
      <p:sp>
        <p:nvSpPr>
          <p:cNvPr id="6" name="مستطيل 5"/>
          <p:cNvSpPr/>
          <p:nvPr/>
        </p:nvSpPr>
        <p:spPr>
          <a:xfrm>
            <a:off x="4205890" y="5214950"/>
            <a:ext cx="816313" cy="369332"/>
          </a:xfrm>
          <a:prstGeom prst="rect">
            <a:avLst/>
          </a:prstGeom>
        </p:spPr>
        <p:txBody>
          <a:bodyPr wrap="none">
            <a:spAutoFit/>
          </a:bodyPr>
          <a:lstStyle/>
          <a:p>
            <a:r>
              <a:rPr lang="en-US" dirty="0" smtClean="0"/>
              <a:t>Frazier</a:t>
            </a:r>
            <a:endParaRPr lang="ar-IQ" dirty="0"/>
          </a:p>
        </p:txBody>
      </p:sp>
      <p:sp>
        <p:nvSpPr>
          <p:cNvPr id="7" name="مستطيل 6"/>
          <p:cNvSpPr/>
          <p:nvPr/>
        </p:nvSpPr>
        <p:spPr>
          <a:xfrm>
            <a:off x="4000496" y="6286520"/>
            <a:ext cx="1042400" cy="369332"/>
          </a:xfrm>
          <a:prstGeom prst="rect">
            <a:avLst/>
          </a:prstGeom>
        </p:spPr>
        <p:txBody>
          <a:bodyPr wrap="none">
            <a:spAutoFit/>
          </a:bodyPr>
          <a:lstStyle/>
          <a:p>
            <a:r>
              <a:rPr lang="en-US" dirty="0" err="1" smtClean="0"/>
              <a:t>Yankauer</a:t>
            </a:r>
            <a:endParaRPr lang="ar-IQ"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85728"/>
            <a:ext cx="9144000" cy="4214842"/>
          </a:xfrm>
        </p:spPr>
        <p:txBody>
          <a:bodyPr>
            <a:normAutofit fontScale="77500" lnSpcReduction="20000"/>
          </a:bodyPr>
          <a:lstStyle/>
          <a:p>
            <a:pPr algn="l" rtl="0"/>
            <a:r>
              <a:rPr lang="en-US" dirty="0"/>
              <a:t>When tissues are incised, the scalpel handle is usually held in one of two ways:</a:t>
            </a:r>
          </a:p>
          <a:p>
            <a:pPr algn="l" rtl="0">
              <a:buNone/>
            </a:pPr>
            <a:endParaRPr lang="en-US" dirty="0"/>
          </a:p>
          <a:p>
            <a:pPr algn="l" rtl="0"/>
            <a:r>
              <a:rPr lang="en-US" dirty="0"/>
              <a:t> fingertip grip or pencil grip </a:t>
            </a:r>
            <a:r>
              <a:rPr lang="en-US" dirty="0" smtClean="0"/>
              <a:t>. </a:t>
            </a:r>
            <a:endParaRPr lang="en-US" dirty="0"/>
          </a:p>
          <a:p>
            <a:pPr algn="l" rtl="0">
              <a:buNone/>
            </a:pPr>
            <a:r>
              <a:rPr lang="en-US" dirty="0"/>
              <a:t> </a:t>
            </a:r>
          </a:p>
          <a:p>
            <a:pPr algn="l" rtl="0"/>
            <a:r>
              <a:rPr lang="en-US" dirty="0"/>
              <a:t>The fingertip grip places the maximum length of the blade edge in contact with the tissue. It offers the greatest accuracy and stability in making long incisions, as movement is performed by the whole arm. </a:t>
            </a:r>
            <a:endParaRPr lang="en-US" dirty="0" smtClean="0"/>
          </a:p>
          <a:p>
            <a:pPr algn="l" rtl="0">
              <a:buNone/>
            </a:pPr>
            <a:r>
              <a:rPr lang="en-US" dirty="0"/>
              <a:t> </a:t>
            </a:r>
          </a:p>
          <a:p>
            <a:pPr algn="l" rtl="0"/>
            <a:r>
              <a:rPr lang="en-US" dirty="0"/>
              <a:t>The pencil grip, which uses finger motion, is more accurate for short, delicate maneuvers.</a:t>
            </a:r>
          </a:p>
          <a:p>
            <a:pPr algn="l"/>
            <a:endParaRPr lang="ar-IQ" dirty="0"/>
          </a:p>
        </p:txBody>
      </p:sp>
      <p:pic>
        <p:nvPicPr>
          <p:cNvPr id="3074" name="Picture 2"/>
          <p:cNvPicPr>
            <a:picLocks noChangeAspect="1" noChangeArrowheads="1"/>
          </p:cNvPicPr>
          <p:nvPr/>
        </p:nvPicPr>
        <p:blipFill>
          <a:blip r:embed="rId2"/>
          <a:srcRect/>
          <a:stretch>
            <a:fillRect/>
          </a:stretch>
        </p:blipFill>
        <p:spPr bwMode="auto">
          <a:xfrm>
            <a:off x="714348" y="4429132"/>
            <a:ext cx="3000396" cy="204849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5143504" y="4619921"/>
            <a:ext cx="3248022" cy="20952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1414"/>
            <a:ext cx="9144000" cy="3786214"/>
          </a:xfrm>
        </p:spPr>
        <p:txBody>
          <a:bodyPr>
            <a:normAutofit fontScale="77500" lnSpcReduction="20000"/>
          </a:bodyPr>
          <a:lstStyle/>
          <a:p>
            <a:pPr algn="l" rtl="0"/>
            <a:r>
              <a:rPr lang="en-US" dirty="0"/>
              <a:t>Four motions of the scalpel’s cutting edge may be used in surgery</a:t>
            </a:r>
            <a:r>
              <a:rPr lang="en-US" dirty="0" smtClean="0"/>
              <a:t>:  </a:t>
            </a:r>
            <a:r>
              <a:rPr lang="en-US" dirty="0"/>
              <a:t>sliding, pressing, sawing, and scraping</a:t>
            </a:r>
            <a:r>
              <a:rPr lang="en-US" dirty="0" smtClean="0"/>
              <a:t>. </a:t>
            </a:r>
            <a:endParaRPr lang="en-US" dirty="0"/>
          </a:p>
          <a:p>
            <a:pPr algn="l" rtl="0">
              <a:buNone/>
            </a:pPr>
            <a:r>
              <a:rPr lang="en-US" dirty="0"/>
              <a:t> </a:t>
            </a:r>
          </a:p>
          <a:p>
            <a:pPr algn="l" rtl="0"/>
            <a:r>
              <a:rPr lang="en-US" dirty="0"/>
              <a:t>Slide cuts yield precise depth, length, and control of direction and are used most commonly for making skin incisions</a:t>
            </a:r>
            <a:r>
              <a:rPr lang="en-US" dirty="0" smtClean="0"/>
              <a:t>. </a:t>
            </a:r>
            <a:endParaRPr lang="en-US" dirty="0"/>
          </a:p>
          <a:p>
            <a:pPr algn="l" rtl="0">
              <a:buNone/>
            </a:pPr>
            <a:endParaRPr lang="en-US" dirty="0"/>
          </a:p>
          <a:p>
            <a:pPr algn="l" rtl="0"/>
            <a:r>
              <a:rPr lang="en-US" dirty="0"/>
              <a:t>Press cuts or stab incisions are useful for opening fluid-filled chambers or making initial entry into a body </a:t>
            </a:r>
            <a:r>
              <a:rPr lang="en-US" dirty="0" smtClean="0"/>
              <a:t>cavity.</a:t>
            </a:r>
          </a:p>
          <a:p>
            <a:pPr algn="l" rtl="0"/>
            <a:r>
              <a:rPr lang="en-US" dirty="0"/>
              <a:t>Pressure and motion occur in the same direction with a press cut, but depth is poorly controlled</a:t>
            </a:r>
            <a:r>
              <a:rPr lang="en-US" dirty="0" smtClean="0"/>
              <a:t>. </a:t>
            </a:r>
            <a:endParaRPr lang="en-US" dirty="0"/>
          </a:p>
          <a:p>
            <a:pPr algn="l" rtl="0">
              <a:buNone/>
            </a:pPr>
            <a:endParaRPr lang="en-US" dirty="0"/>
          </a:p>
        </p:txBody>
      </p:sp>
      <p:pic>
        <p:nvPicPr>
          <p:cNvPr id="4098" name="Picture 2"/>
          <p:cNvPicPr>
            <a:picLocks noChangeAspect="1" noChangeArrowheads="1"/>
          </p:cNvPicPr>
          <p:nvPr/>
        </p:nvPicPr>
        <p:blipFill>
          <a:blip r:embed="rId2"/>
          <a:srcRect/>
          <a:stretch>
            <a:fillRect/>
          </a:stretch>
        </p:blipFill>
        <p:spPr bwMode="auto">
          <a:xfrm>
            <a:off x="428596" y="3714752"/>
            <a:ext cx="4181475" cy="16859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5000628" y="3429000"/>
            <a:ext cx="3371850" cy="216217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642910" y="5500702"/>
            <a:ext cx="7929618" cy="1143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9144000" cy="4000528"/>
          </a:xfrm>
        </p:spPr>
        <p:txBody>
          <a:bodyPr>
            <a:normAutofit fontScale="70000" lnSpcReduction="20000"/>
          </a:bodyPr>
          <a:lstStyle/>
          <a:p>
            <a:pPr algn="l" rtl="0"/>
            <a:r>
              <a:rPr lang="en-US" dirty="0" smtClean="0"/>
              <a:t>Sawing (e.g., transecting a </a:t>
            </a:r>
            <a:r>
              <a:rPr lang="en-US" dirty="0" err="1" smtClean="0"/>
              <a:t>ligated</a:t>
            </a:r>
            <a:r>
              <a:rPr lang="en-US" dirty="0" smtClean="0"/>
              <a:t> pedicle) allows continuation of a cut without removal and reinsertion of the blade. The novice surgeon may use a sawing motion when incising the skin. Such poor technique leads to unnecessary tissue trauma and, frequently, to delayed wound healing.</a:t>
            </a:r>
          </a:p>
          <a:p>
            <a:pPr algn="r">
              <a:buNone/>
            </a:pPr>
            <a:r>
              <a:rPr lang="ar-IQ" dirty="0"/>
              <a:t>ت</a:t>
            </a:r>
            <a:r>
              <a:rPr lang="ar-IQ" dirty="0" smtClean="0"/>
              <a:t>سمح حركة المنشار (على سبيل المثال ، قطع السيقان المربوطة) باستمرار القطع دون إزالة النصل وإعادة إدخاله. قد يستخدم الجراح المبتدئ حركة المنشار عند شق الجلد. يؤدي هذا الأسلوب الرديء إلى إصابة الأنسجة غير الضرورية ، وفي كثير من الأحيان إلى تأخير التئام الجروح.</a:t>
            </a:r>
            <a:endParaRPr lang="en-US" dirty="0" smtClean="0"/>
          </a:p>
          <a:p>
            <a:pPr algn="l" rtl="0"/>
            <a:r>
              <a:rPr lang="en-US" dirty="0" smtClean="0"/>
              <a:t> Scraping is a method of separating tissue layers. </a:t>
            </a:r>
          </a:p>
          <a:p>
            <a:pPr algn="r"/>
            <a:r>
              <a:rPr lang="ar-IQ" dirty="0" smtClean="0"/>
              <a:t>القشط هو طريقة لفصل طبقات الأنسجة.</a:t>
            </a:r>
            <a:endParaRPr lang="en-US" dirty="0"/>
          </a:p>
          <a:p>
            <a:pPr algn="l" rtl="0"/>
            <a:r>
              <a:rPr lang="en-US" dirty="0" smtClean="0"/>
              <a:t>The latter two motions are used selectively by experienced veterinary surgeons</a:t>
            </a:r>
          </a:p>
          <a:p>
            <a:pPr algn="l" rtl="0"/>
            <a:r>
              <a:rPr lang="en-US" dirty="0"/>
              <a:t>Stabilize tissues when incising with a scalpel by using the tips of the thumb and forefinger of the </a:t>
            </a:r>
            <a:r>
              <a:rPr lang="en-US" dirty="0" err="1"/>
              <a:t>nondominant</a:t>
            </a:r>
            <a:r>
              <a:rPr lang="en-US" dirty="0"/>
              <a:t> hand to tense adjacent tissue</a:t>
            </a:r>
            <a:endParaRPr lang="ar-IQ" dirty="0"/>
          </a:p>
        </p:txBody>
      </p:sp>
      <p:pic>
        <p:nvPicPr>
          <p:cNvPr id="5122" name="Picture 2"/>
          <p:cNvPicPr>
            <a:picLocks noChangeAspect="1" noChangeArrowheads="1"/>
          </p:cNvPicPr>
          <p:nvPr/>
        </p:nvPicPr>
        <p:blipFill>
          <a:blip r:embed="rId2"/>
          <a:srcRect/>
          <a:stretch>
            <a:fillRect/>
          </a:stretch>
        </p:blipFill>
        <p:spPr bwMode="auto">
          <a:xfrm>
            <a:off x="0" y="4714884"/>
            <a:ext cx="2714644" cy="184033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434344" y="4929198"/>
            <a:ext cx="3566416" cy="1357298"/>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a:srcRect/>
          <a:stretch>
            <a:fillRect/>
          </a:stretch>
        </p:blipFill>
        <p:spPr bwMode="auto">
          <a:xfrm>
            <a:off x="5929322" y="4286256"/>
            <a:ext cx="2981314" cy="22203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8" y="142852"/>
            <a:ext cx="9001156" cy="1571636"/>
          </a:xfrm>
        </p:spPr>
        <p:txBody>
          <a:bodyPr>
            <a:noAutofit/>
          </a:bodyPr>
          <a:lstStyle/>
          <a:p>
            <a:pPr algn="l" rtl="0"/>
            <a:r>
              <a:rPr lang="en-US" sz="2400" b="1" dirty="0">
                <a:latin typeface="+mj-lt"/>
              </a:rPr>
              <a:t>Scissors</a:t>
            </a:r>
          </a:p>
          <a:p>
            <a:pPr algn="l" rtl="0"/>
            <a:r>
              <a:rPr lang="en-US" sz="2400" b="1" dirty="0">
                <a:latin typeface="+mj-lt"/>
              </a:rPr>
              <a:t>Scissors are used to cut or dissect tissue and to cut inanimate objects, including paper drapes and suture material. Cutting of inanimate objects should be limited to specific </a:t>
            </a:r>
            <a:r>
              <a:rPr lang="en-US" sz="2400" b="1" dirty="0" smtClean="0">
                <a:latin typeface="+mj-lt"/>
              </a:rPr>
              <a:t>instruments.</a:t>
            </a:r>
          </a:p>
        </p:txBody>
      </p:sp>
      <p:pic>
        <p:nvPicPr>
          <p:cNvPr id="6149" name="Picture 5"/>
          <p:cNvPicPr>
            <a:picLocks noChangeAspect="1" noChangeArrowheads="1"/>
          </p:cNvPicPr>
          <p:nvPr/>
        </p:nvPicPr>
        <p:blipFill>
          <a:blip r:embed="rId2"/>
          <a:srcRect t="5405" b="21621"/>
          <a:stretch>
            <a:fillRect/>
          </a:stretch>
        </p:blipFill>
        <p:spPr bwMode="auto">
          <a:xfrm>
            <a:off x="5786446" y="4500570"/>
            <a:ext cx="3214710" cy="2294770"/>
          </a:xfrm>
          <a:prstGeom prst="rect">
            <a:avLst/>
          </a:prstGeom>
          <a:noFill/>
          <a:ln w="9525">
            <a:noFill/>
            <a:miter lim="800000"/>
            <a:headEnd/>
            <a:tailEnd/>
          </a:ln>
          <a:effectLst/>
        </p:spPr>
      </p:pic>
      <p:sp>
        <p:nvSpPr>
          <p:cNvPr id="6150" name="Rectangle 6"/>
          <p:cNvSpPr>
            <a:spLocks noChangeArrowheads="1"/>
          </p:cNvSpPr>
          <p:nvPr/>
        </p:nvSpPr>
        <p:spPr bwMode="auto">
          <a:xfrm>
            <a:off x="0" y="1928802"/>
            <a:ext cx="9144000"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000000"/>
                </a:solidFill>
                <a:effectLst/>
                <a:latin typeface="+mj-lt"/>
                <a:ea typeface="Calibri" pitchFamily="34" charset="0"/>
                <a:cs typeface="Times New Roman" pitchFamily="18" charset="0"/>
              </a:rPr>
              <a:t>Three forces are used when cutting with scissors: closing, shearing, and torque.</a:t>
            </a:r>
            <a:endParaRPr kumimoji="0" lang="en-US" i="0" u="none" strike="noStrike" cap="none" normalizeH="0" baseline="0" dirty="0" smtClean="0">
              <a:ln>
                <a:noFill/>
              </a:ln>
              <a:solidFill>
                <a:schemeClr val="tx1"/>
              </a:solidFill>
              <a:effectLst/>
              <a:latin typeface="+mj-lt"/>
              <a:cs typeface="Arial" pitchFamily="34" charset="0"/>
            </a:endParaRPr>
          </a:p>
          <a:p>
            <a:pPr lvl="0" algn="r" eaLnBrk="0" fontAlgn="base" hangingPunct="0">
              <a:spcBef>
                <a:spcPct val="0"/>
              </a:spcBef>
              <a:spcAft>
                <a:spcPct val="0"/>
              </a:spcAft>
            </a:pPr>
            <a:r>
              <a:rPr kumimoji="0" lang="ar-IQ" sz="2000" i="0" u="none" strike="noStrike" cap="none" normalizeH="0" baseline="0" dirty="0" smtClean="0">
                <a:ln>
                  <a:noFill/>
                </a:ln>
                <a:effectLst/>
                <a:latin typeface="+mj-lt"/>
                <a:ea typeface="Calibri" pitchFamily="34" charset="0"/>
                <a:cs typeface="Times New Roman" pitchFamily="18" charset="0"/>
              </a:rPr>
              <a:t>تستخدم ثلاث قوى عند القطع بالمقص: الإغلاق والقص وعزم الدوران.</a:t>
            </a:r>
            <a:endParaRPr kumimoji="0" lang="en-US" sz="2000" i="0" u="none" strike="noStrike" cap="none" normalizeH="0" baseline="0" dirty="0" smtClean="0">
              <a:ln>
                <a:noFill/>
              </a:ln>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effectLst/>
                <a:latin typeface="+mj-lt"/>
                <a:ea typeface="Calibri" pitchFamily="34" charset="0"/>
                <a:cs typeface="Times New Roman" pitchFamily="18" charset="0"/>
              </a:rPr>
              <a:t> a. </a:t>
            </a:r>
            <a:r>
              <a:rPr kumimoji="0" lang="en-US" sz="2000" i="0" u="none" strike="noStrike" cap="none" normalizeH="0" baseline="0" dirty="0" smtClean="0">
                <a:ln>
                  <a:noFill/>
                </a:ln>
                <a:solidFill>
                  <a:srgbClr val="000000"/>
                </a:solidFill>
                <a:effectLst/>
                <a:latin typeface="+mj-lt"/>
                <a:ea typeface="Calibri" pitchFamily="34" charset="0"/>
                <a:cs typeface="Times New Roman" pitchFamily="18" charset="0"/>
              </a:rPr>
              <a:t>Closing force causes the blades to come together; </a:t>
            </a:r>
          </a:p>
          <a:p>
            <a:pPr marL="0" marR="0" lvl="0" indent="0" algn="r" defTabSz="914400" eaLnBrk="0" fontAlgn="base" latinLnBrk="0" hangingPunct="0">
              <a:lnSpc>
                <a:spcPct val="100000"/>
              </a:lnSpc>
              <a:spcBef>
                <a:spcPct val="0"/>
              </a:spcBef>
              <a:spcAft>
                <a:spcPct val="0"/>
              </a:spcAft>
              <a:buClrTx/>
              <a:buSzTx/>
              <a:buFontTx/>
              <a:buNone/>
              <a:tabLst/>
            </a:pPr>
            <a:r>
              <a:rPr kumimoji="0" lang="ar-IQ" i="0" u="none" strike="noStrike" cap="none" normalizeH="0" baseline="0" dirty="0" smtClean="0">
                <a:ln>
                  <a:noFill/>
                </a:ln>
                <a:solidFill>
                  <a:schemeClr val="tx1"/>
                </a:solidFill>
                <a:effectLst/>
                <a:latin typeface="+mj-lt"/>
                <a:cs typeface="Arial" pitchFamily="34" charset="0"/>
              </a:rPr>
              <a:t>تؤدي قوة الإغلاق إلى تجمع الشفرات معًا </a:t>
            </a:r>
            <a:endParaRPr kumimoji="0" lang="en-US" i="0" u="none" strike="noStrike" cap="none" normalizeH="0" baseline="0" dirty="0" smtClean="0">
              <a:ln>
                <a:noFill/>
              </a:ln>
              <a:solidFill>
                <a:schemeClr val="tx1"/>
              </a:solidFill>
              <a:effectLst/>
              <a:latin typeface="+mj-lt"/>
              <a:cs typeface="Arial" pitchFamily="34" charset="0"/>
            </a:endParaRPr>
          </a:p>
          <a:p>
            <a:pPr algn="l" rtl="0" eaLnBrk="0" fontAlgn="base" hangingPunct="0">
              <a:spcBef>
                <a:spcPct val="0"/>
              </a:spcBef>
              <a:spcAft>
                <a:spcPct val="0"/>
              </a:spcAft>
            </a:pPr>
            <a:r>
              <a:rPr kumimoji="0" lang="en-US" i="0" u="none" strike="noStrike" cap="none" normalizeH="0" baseline="0" dirty="0" smtClean="0">
                <a:ln>
                  <a:noFill/>
                </a:ln>
                <a:solidFill>
                  <a:srgbClr val="000000"/>
                </a:solidFill>
                <a:effectLst/>
                <a:latin typeface="+mj-lt"/>
                <a:ea typeface="Calibri" pitchFamily="34" charset="0"/>
                <a:cs typeface="Times New Roman" pitchFamily="18" charset="0"/>
              </a:rPr>
              <a:t>b. torque rolls the leading edges of each blade inward to touch the other</a:t>
            </a:r>
            <a:endParaRPr kumimoji="0" lang="en-US" sz="4400" i="0" u="none" strike="noStrike" cap="none" normalizeH="0" baseline="0" dirty="0" smtClean="0">
              <a:ln>
                <a:noFill/>
              </a:ln>
              <a:solidFill>
                <a:schemeClr val="tx1"/>
              </a:solidFill>
              <a:effectLst/>
              <a:latin typeface="+mj-lt"/>
              <a:cs typeface="Arial" pitchFamily="34" charset="0"/>
            </a:endParaRPr>
          </a:p>
          <a:p>
            <a:pPr lvl="0" algn="r" eaLnBrk="0" fontAlgn="base" hangingPunct="0">
              <a:spcBef>
                <a:spcPct val="0"/>
              </a:spcBef>
              <a:spcAft>
                <a:spcPct val="0"/>
              </a:spcAft>
            </a:pPr>
            <a:r>
              <a:rPr kumimoji="0" lang="ar-IQ" i="0" u="none" strike="noStrike" cap="none" normalizeH="0" baseline="0" dirty="0" smtClean="0">
                <a:ln>
                  <a:noFill/>
                </a:ln>
                <a:solidFill>
                  <a:schemeClr val="tx1"/>
                </a:solidFill>
                <a:effectLst/>
                <a:latin typeface="+mj-lt"/>
                <a:cs typeface="Arial" pitchFamily="34" charset="0"/>
              </a:rPr>
              <a:t>يقوم عزم الدوران بتدوير الحواف الأمامية لكل شفرة إلى الداخل للمس الأخرى</a:t>
            </a:r>
            <a:endParaRPr kumimoji="0" lang="en-US"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000000"/>
                </a:solidFill>
                <a:effectLst/>
                <a:latin typeface="+mj-lt"/>
                <a:ea typeface="Calibri" pitchFamily="34" charset="0"/>
                <a:cs typeface="Times New Roman" pitchFamily="18" charset="0"/>
              </a:rPr>
              <a:t>c. shearing force pushes one blade flat against the other during closing</a:t>
            </a:r>
          </a:p>
          <a:p>
            <a:pPr lvl="0" algn="l" rtl="0" eaLnBrk="0" fontAlgn="base" hangingPunct="0">
              <a:spcBef>
                <a:spcPct val="0"/>
              </a:spcBef>
              <a:spcAft>
                <a:spcPct val="0"/>
              </a:spcAft>
            </a:pPr>
            <a:r>
              <a:rPr kumimoji="0" lang="ar-IQ" sz="2000" i="0" u="none" strike="noStrike" cap="none" normalizeH="0" baseline="0" dirty="0" smtClean="0">
                <a:ln>
                  <a:noFill/>
                </a:ln>
                <a:solidFill>
                  <a:srgbClr val="000000"/>
                </a:solidFill>
                <a:effectLst/>
                <a:latin typeface="+mj-lt"/>
                <a:ea typeface="Calibri" pitchFamily="34" charset="0"/>
                <a:cs typeface="Times New Roman" pitchFamily="18" charset="0"/>
              </a:rPr>
              <a:t>تدفع قوة القص إحدى الشفرات نحو الأخرى أثناء الإغلاق</a:t>
            </a:r>
            <a:endParaRPr kumimoji="0" lang="en-US" sz="2000" i="0" u="none" strike="noStrike" cap="none" normalizeH="0" baseline="0" dirty="0" smtClean="0">
              <a:ln>
                <a:noFill/>
              </a:ln>
              <a:solidFill>
                <a:srgbClr val="000000"/>
              </a:solidFill>
              <a:effectLst/>
              <a:latin typeface="+mj-l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i="0" u="none" strike="noStrike" cap="none" normalizeH="0" baseline="0" dirty="0" smtClean="0">
                <a:ln>
                  <a:noFill/>
                </a:ln>
                <a:solidFill>
                  <a:srgbClr val="000000"/>
                </a:solidFill>
                <a:effectLst/>
                <a:latin typeface="+mj-lt"/>
                <a:ea typeface="Calibri" pitchFamily="34" charset="0"/>
                <a:cs typeface="Times New Roman" pitchFamily="18" charset="0"/>
              </a:rPr>
              <a:t> </a:t>
            </a:r>
            <a:endParaRPr kumimoji="0" lang="en-US"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42852"/>
            <a:ext cx="8929718" cy="3214710"/>
          </a:xfrm>
        </p:spPr>
        <p:txBody>
          <a:bodyPr>
            <a:normAutofit fontScale="85000" lnSpcReduction="20000"/>
          </a:bodyPr>
          <a:lstStyle/>
          <a:p>
            <a:pPr algn="l" rtl="0"/>
            <a:r>
              <a:rPr lang="en-US" dirty="0"/>
              <a:t>The gripping motion </a:t>
            </a:r>
            <a:r>
              <a:rPr lang="en-US" dirty="0" smtClean="0"/>
              <a:t>of scissors</a:t>
            </a:r>
          </a:p>
          <a:p>
            <a:pPr algn="l" rtl="0"/>
            <a:r>
              <a:rPr lang="en-US" dirty="0"/>
              <a:t>A tripod grip is recommended when using scissors, because it provides maximal control. </a:t>
            </a:r>
          </a:p>
          <a:p>
            <a:pPr algn="l" rtl="0"/>
            <a:r>
              <a:rPr lang="en-US" dirty="0"/>
              <a:t>A tripod grip is achieved by inserting the tips of the thumb and ring finger through the rings and placing the index fingertip near the </a:t>
            </a:r>
            <a:r>
              <a:rPr lang="en-US" dirty="0" smtClean="0"/>
              <a:t>fulcrum</a:t>
            </a:r>
          </a:p>
          <a:p>
            <a:pPr algn="l" rtl="0"/>
            <a:r>
              <a:rPr lang="ar-IQ" dirty="0" smtClean="0"/>
              <a:t>يتم تحقيق قبضة حامل ثلاثي القوائم عن طريق إدخال أطراف الإبهام والبنصر من خلال الحلقات ووضع طرف الإصبع بالقرب من نقطة الارتكاز</a:t>
            </a:r>
            <a:endParaRPr lang="en-US" dirty="0"/>
          </a:p>
          <a:p>
            <a:pPr algn="l" rtl="0"/>
            <a:endParaRPr lang="ar-IQ" dirty="0"/>
          </a:p>
        </p:txBody>
      </p:sp>
      <p:pic>
        <p:nvPicPr>
          <p:cNvPr id="23553" name="Picture 1"/>
          <p:cNvPicPr>
            <a:picLocks noChangeAspect="1" noChangeArrowheads="1"/>
          </p:cNvPicPr>
          <p:nvPr/>
        </p:nvPicPr>
        <p:blipFill>
          <a:blip r:embed="rId2"/>
          <a:srcRect/>
          <a:stretch>
            <a:fillRect/>
          </a:stretch>
        </p:blipFill>
        <p:spPr bwMode="auto">
          <a:xfrm>
            <a:off x="500034" y="3857628"/>
            <a:ext cx="3886200" cy="1933575"/>
          </a:xfrm>
          <a:prstGeom prst="rect">
            <a:avLst/>
          </a:prstGeom>
          <a:noFill/>
          <a:ln w="9525">
            <a:noFill/>
            <a:miter lim="800000"/>
            <a:headEnd/>
            <a:tailEnd/>
          </a:ln>
          <a:effectLst/>
        </p:spPr>
      </p:pic>
      <p:pic>
        <p:nvPicPr>
          <p:cNvPr id="23554" name="Picture 2"/>
          <p:cNvPicPr>
            <a:picLocks noChangeAspect="1" noChangeArrowheads="1"/>
          </p:cNvPicPr>
          <p:nvPr/>
        </p:nvPicPr>
        <p:blipFill>
          <a:blip r:embed="rId3"/>
          <a:srcRect/>
          <a:stretch>
            <a:fillRect/>
          </a:stretch>
        </p:blipFill>
        <p:spPr bwMode="auto">
          <a:xfrm>
            <a:off x="285720" y="5929330"/>
            <a:ext cx="4914900" cy="619125"/>
          </a:xfrm>
          <a:prstGeom prst="rect">
            <a:avLst/>
          </a:prstGeom>
          <a:noFill/>
          <a:ln w="9525">
            <a:noFill/>
            <a:miter lim="800000"/>
            <a:headEnd/>
            <a:tailEnd/>
          </a:ln>
          <a:effectLst/>
        </p:spPr>
      </p:pic>
      <p:pic>
        <p:nvPicPr>
          <p:cNvPr id="23555" name="Picture 3"/>
          <p:cNvPicPr>
            <a:picLocks noChangeAspect="1" noChangeArrowheads="1"/>
          </p:cNvPicPr>
          <p:nvPr/>
        </p:nvPicPr>
        <p:blipFill>
          <a:blip r:embed="rId4"/>
          <a:srcRect/>
          <a:stretch>
            <a:fillRect/>
          </a:stretch>
        </p:blipFill>
        <p:spPr bwMode="auto">
          <a:xfrm>
            <a:off x="4572000" y="3357562"/>
            <a:ext cx="4219575" cy="266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srcRect/>
          <a:stretch>
            <a:fillRect/>
          </a:stretch>
        </p:blipFill>
        <p:spPr bwMode="auto">
          <a:xfrm>
            <a:off x="1357290" y="5500702"/>
            <a:ext cx="5229225" cy="914400"/>
          </a:xfrm>
          <a:prstGeom prst="rect">
            <a:avLst/>
          </a:prstGeom>
          <a:noFill/>
          <a:ln w="9525">
            <a:noFill/>
            <a:miter lim="800000"/>
            <a:headEnd/>
            <a:tailEnd/>
          </a:ln>
          <a:effectLst/>
        </p:spPr>
      </p:pic>
      <p:pic>
        <p:nvPicPr>
          <p:cNvPr id="22530" name="Picture 2"/>
          <p:cNvPicPr>
            <a:picLocks noGrp="1" noChangeAspect="1" noChangeArrowheads="1"/>
          </p:cNvPicPr>
          <p:nvPr>
            <p:ph idx="1"/>
          </p:nvPr>
        </p:nvPicPr>
        <p:blipFill>
          <a:blip r:embed="rId3"/>
          <a:srcRect/>
          <a:stretch>
            <a:fillRect/>
          </a:stretch>
        </p:blipFill>
        <p:spPr bwMode="auto">
          <a:xfrm>
            <a:off x="429980" y="517710"/>
            <a:ext cx="7499606" cy="4340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3918</TotalTime>
  <Words>1806</Words>
  <Application>Microsoft Office PowerPoint</Application>
  <PresentationFormat>عرض على الشاشة (3:4)‏</PresentationFormat>
  <Paragraphs>186</Paragraphs>
  <Slides>30</Slides>
  <Notes>0</Notes>
  <HiddenSlides>0</HiddenSlides>
  <MMClips>0</MMClips>
  <ScaleCrop>false</ScaleCrop>
  <HeadingPairs>
    <vt:vector size="4" baseType="variant">
      <vt:variant>
        <vt:lpstr>سمة</vt:lpstr>
      </vt:variant>
      <vt:variant>
        <vt:i4>1</vt:i4>
      </vt:variant>
      <vt:variant>
        <vt:lpstr>عناوين الشرائح</vt:lpstr>
      </vt:variant>
      <vt:variant>
        <vt:i4>30</vt:i4>
      </vt:variant>
    </vt:vector>
  </HeadingPairs>
  <TitlesOfParts>
    <vt:vector size="31" baseType="lpstr">
      <vt:lpstr>سمة Office</vt:lpstr>
      <vt:lpstr>Instrument and Tissue Handling Techniques</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Instrument and Tissue Handling Techniques</dc:title>
  <dc:creator>dell</dc:creator>
  <cp:lastModifiedBy>dell</cp:lastModifiedBy>
  <cp:revision>119</cp:revision>
  <dcterms:created xsi:type="dcterms:W3CDTF">2020-12-07T20:12:08Z</dcterms:created>
  <dcterms:modified xsi:type="dcterms:W3CDTF">2025-10-05T08:20:14Z</dcterms:modified>
</cp:coreProperties>
</file>